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75" r:id="rId2"/>
    <p:sldId id="311" r:id="rId3"/>
    <p:sldId id="307" r:id="rId4"/>
    <p:sldId id="308" r:id="rId5"/>
    <p:sldId id="312" r:id="rId6"/>
    <p:sldId id="309" r:id="rId7"/>
    <p:sldId id="299" r:id="rId8"/>
    <p:sldId id="313" r:id="rId9"/>
    <p:sldId id="304" r:id="rId10"/>
    <p:sldId id="302" r:id="rId11"/>
    <p:sldId id="317" r:id="rId12"/>
    <p:sldId id="318" r:id="rId13"/>
    <p:sldId id="305" r:id="rId14"/>
    <p:sldId id="314" r:id="rId15"/>
    <p:sldId id="306" r:id="rId16"/>
    <p:sldId id="315" r:id="rId17"/>
    <p:sldId id="297" r:id="rId18"/>
    <p:sldId id="316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A778"/>
    <a:srgbClr val="FEDECC"/>
    <a:srgbClr val="3399F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13" autoAdjust="0"/>
    <p:restoredTop sz="89335" autoAdjust="0"/>
  </p:normalViewPr>
  <p:slideViewPr>
    <p:cSldViewPr>
      <p:cViewPr varScale="1">
        <p:scale>
          <a:sx n="113" d="100"/>
          <a:sy n="113" d="100"/>
        </p:scale>
        <p:origin x="-18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ederfile\Direzioni\__Direzione%20TES$\Scrivanie\Daniele\Statistiche\2017\Tavole%20per%20Sestin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ederfile\Direzioni\__Direzione%20TES$\Scrivanie\Daniele\Statistiche\2017\Tavole%20per%20Sestini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8185307341132232"/>
          <c:y val="4.3834973405632277E-2"/>
          <c:w val="0.66745308370803491"/>
          <c:h val="0.912330053188735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333399">
                <a:lumMod val="20000"/>
                <a:lumOff val="80000"/>
              </a:srgbClr>
            </a:solidFill>
            <a:ln>
              <a:solidFill>
                <a:schemeClr val="tx1"/>
              </a:solidFill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333399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000">
                    <a:latin typeface="Helvetica (Corpo)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Foglio1!$A$40:$A$52</c:f>
              <c:strCache>
                <c:ptCount val="13"/>
                <c:pt idx="0">
                  <c:v>Ind. Alimentare</c:v>
                </c:pt>
                <c:pt idx="1">
                  <c:v>Ind. Meccanica</c:v>
                </c:pt>
                <c:pt idx="2">
                  <c:v>Ind. prodotti in metallo</c:v>
                </c:pt>
                <c:pt idx="3">
                  <c:v>Ind. automobilistica</c:v>
                </c:pt>
                <c:pt idx="4">
                  <c:v>Metallurgia</c:v>
                </c:pt>
                <c:pt idx="5">
                  <c:v>Ind. Chimica</c:v>
                </c:pt>
                <c:pt idx="6">
                  <c:v>Ind. gomma e plastica</c:v>
                </c:pt>
                <c:pt idx="7">
                  <c:v>Ind. Petrolchimica</c:v>
                </c:pt>
                <c:pt idx="8">
                  <c:v>Ind. app. elettriche</c:v>
                </c:pt>
                <c:pt idx="9">
                  <c:v>Ind. pelle</c:v>
                </c:pt>
                <c:pt idx="10">
                  <c:v>Ind. Farmaceutica</c:v>
                </c:pt>
                <c:pt idx="11">
                  <c:v>Ind. della carta</c:v>
                </c:pt>
                <c:pt idx="12">
                  <c:v>Ind. Tessile</c:v>
                </c:pt>
              </c:strCache>
            </c:strRef>
          </c:cat>
          <c:val>
            <c:numRef>
              <c:f>Foglio1!$C$40:$C$52</c:f>
              <c:numCache>
                <c:formatCode>_-* #,##0.0_-;\-* #,##0.0_-;_-* "-"??_-;_-@_-</c:formatCode>
                <c:ptCount val="13"/>
                <c:pt idx="0">
                  <c:v>111.42400000000001</c:v>
                </c:pt>
                <c:pt idx="1">
                  <c:v>111.203</c:v>
                </c:pt>
                <c:pt idx="2">
                  <c:v>75.063999999999993</c:v>
                </c:pt>
                <c:pt idx="3">
                  <c:v>58.521999999999998</c:v>
                </c:pt>
                <c:pt idx="4">
                  <c:v>53.951999999999998</c:v>
                </c:pt>
                <c:pt idx="5">
                  <c:v>51.884999999999998</c:v>
                </c:pt>
                <c:pt idx="6">
                  <c:v>42.097999999999999</c:v>
                </c:pt>
                <c:pt idx="7">
                  <c:v>38.792000000000002</c:v>
                </c:pt>
                <c:pt idx="8">
                  <c:v>37.606999999999999</c:v>
                </c:pt>
                <c:pt idx="9">
                  <c:v>29.030999999999999</c:v>
                </c:pt>
                <c:pt idx="10">
                  <c:v>25.001000000000001</c:v>
                </c:pt>
                <c:pt idx="11">
                  <c:v>21.901</c:v>
                </c:pt>
                <c:pt idx="12">
                  <c:v>21.393000000000001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6226816"/>
        <c:axId val="68137344"/>
      </c:barChart>
      <c:catAx>
        <c:axId val="66226816"/>
        <c:scaling>
          <c:orientation val="maxMin"/>
        </c:scaling>
        <c:delete val="0"/>
        <c:axPos val="l"/>
        <c:majorTickMark val="out"/>
        <c:minorTickMark val="none"/>
        <c:tickLblPos val="nextTo"/>
        <c:crossAx val="68137344"/>
        <c:crosses val="autoZero"/>
        <c:auto val="1"/>
        <c:lblAlgn val="ctr"/>
        <c:lblOffset val="100"/>
        <c:noMultiLvlLbl val="0"/>
      </c:catAx>
      <c:valAx>
        <c:axId val="68137344"/>
        <c:scaling>
          <c:orientation val="minMax"/>
        </c:scaling>
        <c:delete val="1"/>
        <c:axPos val="t"/>
        <c:numFmt formatCode="_-* #,##0.0_-;\-* #,##0.0_-;_-* &quot;-&quot;??_-;_-@_-" sourceLinked="1"/>
        <c:majorTickMark val="out"/>
        <c:minorTickMark val="none"/>
        <c:tickLblPos val="nextTo"/>
        <c:crossAx val="662268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 w="3175"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Foglio1!$A$3:$A$10</c:f>
              <c:strCache>
                <c:ptCount val="8"/>
                <c:pt idx="0">
                  <c:v>Materie prime</c:v>
                </c:pt>
                <c:pt idx="1">
                  <c:v>Logistica</c:v>
                </c:pt>
                <c:pt idx="2">
                  <c:v>Energia</c:v>
                </c:pt>
                <c:pt idx="3">
                  <c:v>Investimenti</c:v>
                </c:pt>
                <c:pt idx="4">
                  <c:v>HSE</c:v>
                </c:pt>
                <c:pt idx="5">
                  <c:v>R&amp;S</c:v>
                </c:pt>
                <c:pt idx="6">
                  <c:v>Altri costi</c:v>
                </c:pt>
                <c:pt idx="7">
                  <c:v>MOL</c:v>
                </c:pt>
              </c:strCache>
            </c:strRef>
          </c:cat>
          <c:val>
            <c:numRef>
              <c:f>Foglio1!$B$3:$B$10</c:f>
              <c:numCache>
                <c:formatCode>General</c:formatCode>
                <c:ptCount val="8"/>
                <c:pt idx="0">
                  <c:v>59.6</c:v>
                </c:pt>
                <c:pt idx="1">
                  <c:v>9.3000000000000007</c:v>
                </c:pt>
                <c:pt idx="2" formatCode="0.0">
                  <c:v>7.2</c:v>
                </c:pt>
                <c:pt idx="3" formatCode="0.0">
                  <c:v>4</c:v>
                </c:pt>
                <c:pt idx="4" formatCode="0.0">
                  <c:v>1.3</c:v>
                </c:pt>
                <c:pt idx="5" formatCode="0.0">
                  <c:v>1</c:v>
                </c:pt>
                <c:pt idx="6" formatCode="0.0">
                  <c:v>9.6</c:v>
                </c:pt>
                <c:pt idx="7" formatCode="0.0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68"/>
        <c:axId val="69853568"/>
        <c:axId val="69855104"/>
      </c:barChart>
      <c:catAx>
        <c:axId val="6985356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69855104"/>
        <c:crosses val="autoZero"/>
        <c:auto val="1"/>
        <c:lblAlgn val="ctr"/>
        <c:lblOffset val="100"/>
        <c:noMultiLvlLbl val="0"/>
      </c:catAx>
      <c:valAx>
        <c:axId val="6985510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698535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c:spPr>
          <c:invertIfNegative val="0"/>
          <c:dPt>
            <c:idx val="1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3175">
                <a:solidFill>
                  <a:schemeClr val="tx1"/>
                </a:solidFill>
              </a:ln>
            </c:spPr>
          </c:dPt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0,01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Foglio1!$B$21:$B$25</c:f>
              <c:strCache>
                <c:ptCount val="5"/>
                <c:pt idx="0">
                  <c:v>Strada</c:v>
                </c:pt>
                <c:pt idx="1">
                  <c:v>Pipe</c:v>
                </c:pt>
                <c:pt idx="2">
                  <c:v>Mare</c:v>
                </c:pt>
                <c:pt idx="3">
                  <c:v>Ferrovia</c:v>
                </c:pt>
                <c:pt idx="4">
                  <c:v>Aria</c:v>
                </c:pt>
              </c:strCache>
            </c:strRef>
          </c:cat>
          <c:val>
            <c:numRef>
              <c:f>Foglio1!$C$21:$C$25</c:f>
              <c:numCache>
                <c:formatCode>_-* #,##0.0_-;\-* #,##0.0_-;_-* "-"??_-;_-@_-</c:formatCode>
                <c:ptCount val="5"/>
                <c:pt idx="0">
                  <c:v>52</c:v>
                </c:pt>
                <c:pt idx="1">
                  <c:v>20</c:v>
                </c:pt>
                <c:pt idx="2">
                  <c:v>15</c:v>
                </c:pt>
                <c:pt idx="3">
                  <c:v>12</c:v>
                </c:pt>
                <c:pt idx="4" formatCode="_-* #,##0.000_-;\-* #,##0.000_-;_-* &quot;-&quot;??_-;_-@_-">
                  <c:v>4.1316873657706796E-3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9797760"/>
        <c:axId val="69799296"/>
      </c:barChart>
      <c:catAx>
        <c:axId val="69797760"/>
        <c:scaling>
          <c:orientation val="maxMin"/>
        </c:scaling>
        <c:delete val="0"/>
        <c:axPos val="l"/>
        <c:majorTickMark val="out"/>
        <c:minorTickMark val="none"/>
        <c:tickLblPos val="nextTo"/>
        <c:crossAx val="69799296"/>
        <c:crosses val="autoZero"/>
        <c:auto val="1"/>
        <c:lblAlgn val="ctr"/>
        <c:lblOffset val="100"/>
        <c:noMultiLvlLbl val="0"/>
      </c:catAx>
      <c:valAx>
        <c:axId val="69799296"/>
        <c:scaling>
          <c:orientation val="minMax"/>
        </c:scaling>
        <c:delete val="1"/>
        <c:axPos val="t"/>
        <c:numFmt formatCode="_-* #,##0.0_-;\-* #,##0.0_-;_-* &quot;-&quot;??_-;_-@_-" sourceLinked="1"/>
        <c:majorTickMark val="out"/>
        <c:minorTickMark val="none"/>
        <c:tickLblPos val="nextTo"/>
        <c:crossAx val="69797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484574978012882E-3"/>
          <c:y val="4.6296296296296294E-3"/>
          <c:w val="0.94831131168279059"/>
          <c:h val="0.847307666593924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c:spPr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9,0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Foglio2!$B$3:$B$15</c:f>
              <c:numCache>
                <c:formatCode>General</c:formatCode>
                <c:ptCount val="13"/>
                <c:pt idx="0">
                  <c:v>2000</c:v>
                </c:pt>
                <c:pt idx="2">
                  <c:v>2005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9">
                  <c:v>2013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Foglio2!$C$3:$C$15</c:f>
              <c:numCache>
                <c:formatCode>General</c:formatCode>
                <c:ptCount val="13"/>
                <c:pt idx="0">
                  <c:v>6.2</c:v>
                </c:pt>
                <c:pt idx="2">
                  <c:v>7.6</c:v>
                </c:pt>
                <c:pt idx="4" formatCode="0.0">
                  <c:v>9</c:v>
                </c:pt>
                <c:pt idx="5" formatCode="0.0">
                  <c:v>9</c:v>
                </c:pt>
                <c:pt idx="6" formatCode="0.0">
                  <c:v>8.5516131281695547</c:v>
                </c:pt>
                <c:pt idx="7" formatCode="0.0">
                  <c:v>8.203415726659415</c:v>
                </c:pt>
                <c:pt idx="9" formatCode="0.0">
                  <c:v>7.9146640018114693</c:v>
                </c:pt>
                <c:pt idx="11" formatCode="0.0">
                  <c:v>8.3624410789575556</c:v>
                </c:pt>
                <c:pt idx="12" formatCode="_-* #,##0.0_-;\-* #,##0.0_-;_-* &quot;-&quot;??_-;_-@_-">
                  <c:v>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71493888"/>
        <c:axId val="69836800"/>
      </c:barChart>
      <c:catAx>
        <c:axId val="7149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9836800"/>
        <c:crosses val="autoZero"/>
        <c:auto val="1"/>
        <c:lblAlgn val="ctr"/>
        <c:lblOffset val="100"/>
        <c:noMultiLvlLbl val="0"/>
      </c:catAx>
      <c:valAx>
        <c:axId val="69836800"/>
        <c:scaling>
          <c:orientation val="minMax"/>
          <c:max val="10"/>
          <c:min val="6"/>
        </c:scaling>
        <c:delete val="1"/>
        <c:axPos val="l"/>
        <c:numFmt formatCode="General" sourceLinked="1"/>
        <c:majorTickMark val="none"/>
        <c:minorTickMark val="none"/>
        <c:tickLblPos val="nextTo"/>
        <c:crossAx val="714938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7652380003157769"/>
                  <c:y val="1.2989327643161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Vincoli!$C$68:$C$72</c:f>
              <c:strCache>
                <c:ptCount val="5"/>
                <c:pt idx="0">
                  <c:v>Economicamente meno competitivo della strada</c:v>
                </c:pt>
                <c:pt idx="1">
                  <c:v>Abolizione traffico diffuso</c:v>
                </c:pt>
                <c:pt idx="2">
                  <c:v>Raccordo non attivo</c:v>
                </c:pt>
                <c:pt idx="3">
                  <c:v>Intervento infrastrutturale da realizzare</c:v>
                </c:pt>
                <c:pt idx="4">
                  <c:v>Scalo ferroviario disabilitato</c:v>
                </c:pt>
              </c:strCache>
            </c:strRef>
          </c:cat>
          <c:val>
            <c:numRef>
              <c:f>Vincoli!$E$68:$E$72</c:f>
              <c:numCache>
                <c:formatCode>0.0</c:formatCode>
                <c:ptCount val="5"/>
                <c:pt idx="0">
                  <c:v>36.842105263157897</c:v>
                </c:pt>
                <c:pt idx="1">
                  <c:v>21.05263157894737</c:v>
                </c:pt>
                <c:pt idx="2">
                  <c:v>18.421052631578949</c:v>
                </c:pt>
                <c:pt idx="3">
                  <c:v>13.157894736842104</c:v>
                </c:pt>
                <c:pt idx="4">
                  <c:v>10.526315789473685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0.49248</cdr:x>
      <cdr:y>0.08788</cdr:y>
    </cdr:from>
    <cdr:to>
      <cdr:x>0.71401</cdr:x>
      <cdr:y>0.08788</cdr:y>
    </cdr:to>
    <cdr:cxnSp macro="">
      <cdr:nvCxnSpPr>
        <cdr:cNvPr id="10" name="Connettore 1 9"/>
        <cdr:cNvCxnSpPr/>
      </cdr:nvCxnSpPr>
      <cdr:spPr bwMode="auto">
        <a:xfrm xmlns:a="http://schemas.openxmlformats.org/drawingml/2006/main">
          <a:off x="2891382" y="288021"/>
          <a:ext cx="1300610" cy="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0.49235</cdr:x>
      <cdr:y>0.08649</cdr:y>
    </cdr:from>
    <cdr:to>
      <cdr:x>0.49248</cdr:x>
      <cdr:y>0.21832</cdr:y>
    </cdr:to>
    <cdr:cxnSp macro="">
      <cdr:nvCxnSpPr>
        <cdr:cNvPr id="13" name="Connettore 2 12"/>
        <cdr:cNvCxnSpPr/>
      </cdr:nvCxnSpPr>
      <cdr:spPr bwMode="auto">
        <a:xfrm xmlns:a="http://schemas.openxmlformats.org/drawingml/2006/main">
          <a:off x="2890619" y="283452"/>
          <a:ext cx="763" cy="432064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0.71401</cdr:x>
      <cdr:y>0.08788</cdr:y>
    </cdr:from>
    <cdr:to>
      <cdr:x>0.71401</cdr:x>
      <cdr:y>0.21971</cdr:y>
    </cdr:to>
    <cdr:cxnSp macro="">
      <cdr:nvCxnSpPr>
        <cdr:cNvPr id="17" name="Connettore 2 16"/>
        <cdr:cNvCxnSpPr/>
      </cdr:nvCxnSpPr>
      <cdr:spPr bwMode="auto">
        <a:xfrm xmlns:a="http://schemas.openxmlformats.org/drawingml/2006/main">
          <a:off x="4191992" y="288016"/>
          <a:ext cx="0" cy="432064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0.06397</cdr:x>
      <cdr:y>0.85686</cdr:y>
    </cdr:from>
    <cdr:to>
      <cdr:x>0.07623</cdr:x>
      <cdr:y>0.92278</cdr:y>
    </cdr:to>
    <cdr:cxnSp macro="">
      <cdr:nvCxnSpPr>
        <cdr:cNvPr id="22" name="Connettore 1 21"/>
        <cdr:cNvCxnSpPr/>
      </cdr:nvCxnSpPr>
      <cdr:spPr bwMode="auto">
        <a:xfrm xmlns:a="http://schemas.openxmlformats.org/drawingml/2006/main" flipH="1">
          <a:off x="375568" y="2808312"/>
          <a:ext cx="72008" cy="216024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0.35833</cdr:x>
      <cdr:y>0.85686</cdr:y>
    </cdr:from>
    <cdr:to>
      <cdr:x>0.37059</cdr:x>
      <cdr:y>0.92278</cdr:y>
    </cdr:to>
    <cdr:cxnSp macro="">
      <cdr:nvCxnSpPr>
        <cdr:cNvPr id="33" name="Connettore 1 32"/>
        <cdr:cNvCxnSpPr/>
      </cdr:nvCxnSpPr>
      <cdr:spPr bwMode="auto">
        <a:xfrm xmlns:a="http://schemas.openxmlformats.org/drawingml/2006/main" flipH="1">
          <a:off x="2103760" y="2808312"/>
          <a:ext cx="72008" cy="216024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0.43192</cdr:x>
      <cdr:y>0.85686</cdr:y>
    </cdr:from>
    <cdr:to>
      <cdr:x>0.44418</cdr:x>
      <cdr:y>0.92278</cdr:y>
    </cdr:to>
    <cdr:cxnSp macro="">
      <cdr:nvCxnSpPr>
        <cdr:cNvPr id="35" name="Connettore 1 34"/>
        <cdr:cNvCxnSpPr/>
      </cdr:nvCxnSpPr>
      <cdr:spPr bwMode="auto">
        <a:xfrm xmlns:a="http://schemas.openxmlformats.org/drawingml/2006/main" flipH="1">
          <a:off x="2535808" y="2808312"/>
          <a:ext cx="72008" cy="216024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0.57909</cdr:x>
      <cdr:y>0.85686</cdr:y>
    </cdr:from>
    <cdr:to>
      <cdr:x>0.59136</cdr:x>
      <cdr:y>0.92278</cdr:y>
    </cdr:to>
    <cdr:cxnSp macro="">
      <cdr:nvCxnSpPr>
        <cdr:cNvPr id="47" name="Connettore 1 46"/>
        <cdr:cNvCxnSpPr/>
      </cdr:nvCxnSpPr>
      <cdr:spPr bwMode="auto">
        <a:xfrm xmlns:a="http://schemas.openxmlformats.org/drawingml/2006/main" flipH="1">
          <a:off x="3399904" y="2808312"/>
          <a:ext cx="72008" cy="216024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0.50551</cdr:x>
      <cdr:y>0.85686</cdr:y>
    </cdr:from>
    <cdr:to>
      <cdr:x>0.51545</cdr:x>
      <cdr:y>0.92278</cdr:y>
    </cdr:to>
    <cdr:cxnSp macro="">
      <cdr:nvCxnSpPr>
        <cdr:cNvPr id="53" name="Connettore 1 52"/>
        <cdr:cNvCxnSpPr/>
      </cdr:nvCxnSpPr>
      <cdr:spPr bwMode="auto">
        <a:xfrm xmlns:a="http://schemas.openxmlformats.org/drawingml/2006/main" flipH="1">
          <a:off x="2967856" y="2808312"/>
          <a:ext cx="58363" cy="216024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0.72462</cdr:x>
      <cdr:y>0.85686</cdr:y>
    </cdr:from>
    <cdr:to>
      <cdr:x>0.73689</cdr:x>
      <cdr:y>0.92278</cdr:y>
    </cdr:to>
    <cdr:cxnSp macro="">
      <cdr:nvCxnSpPr>
        <cdr:cNvPr id="55" name="Connettore 1 54"/>
        <cdr:cNvCxnSpPr/>
      </cdr:nvCxnSpPr>
      <cdr:spPr bwMode="auto">
        <a:xfrm xmlns:a="http://schemas.openxmlformats.org/drawingml/2006/main" flipH="1">
          <a:off x="4254308" y="2808312"/>
          <a:ext cx="72008" cy="216024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0.79706</cdr:x>
      <cdr:y>0.85686</cdr:y>
    </cdr:from>
    <cdr:to>
      <cdr:x>0.80933</cdr:x>
      <cdr:y>0.92278</cdr:y>
    </cdr:to>
    <cdr:cxnSp macro="">
      <cdr:nvCxnSpPr>
        <cdr:cNvPr id="56" name="Connettore 1 55"/>
        <cdr:cNvCxnSpPr/>
      </cdr:nvCxnSpPr>
      <cdr:spPr bwMode="auto">
        <a:xfrm xmlns:a="http://schemas.openxmlformats.org/drawingml/2006/main" flipH="1">
          <a:off x="4679619" y="2808312"/>
          <a:ext cx="72008" cy="216024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0.87345</cdr:x>
      <cdr:y>0.85686</cdr:y>
    </cdr:from>
    <cdr:to>
      <cdr:x>0.88572</cdr:x>
      <cdr:y>0.92278</cdr:y>
    </cdr:to>
    <cdr:cxnSp macro="">
      <cdr:nvCxnSpPr>
        <cdr:cNvPr id="57" name="Connettore 1 56"/>
        <cdr:cNvCxnSpPr/>
      </cdr:nvCxnSpPr>
      <cdr:spPr bwMode="auto">
        <a:xfrm xmlns:a="http://schemas.openxmlformats.org/drawingml/2006/main" flipH="1">
          <a:off x="5128096" y="2808287"/>
          <a:ext cx="72038" cy="216049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0.21115</cdr:x>
      <cdr:y>0.85686</cdr:y>
    </cdr:from>
    <cdr:to>
      <cdr:x>0.22341</cdr:x>
      <cdr:y>0.92278</cdr:y>
    </cdr:to>
    <cdr:cxnSp macro="">
      <cdr:nvCxnSpPr>
        <cdr:cNvPr id="59" name="Connettore 1 58"/>
        <cdr:cNvCxnSpPr/>
      </cdr:nvCxnSpPr>
      <cdr:spPr bwMode="auto">
        <a:xfrm xmlns:a="http://schemas.openxmlformats.org/drawingml/2006/main" flipH="1">
          <a:off x="1239664" y="2808312"/>
          <a:ext cx="72008" cy="216024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0.13827</cdr:x>
      <cdr:y>0.85686</cdr:y>
    </cdr:from>
    <cdr:to>
      <cdr:x>0.15053</cdr:x>
      <cdr:y>0.92278</cdr:y>
    </cdr:to>
    <cdr:cxnSp macro="">
      <cdr:nvCxnSpPr>
        <cdr:cNvPr id="61" name="Connettore 1 60"/>
        <cdr:cNvCxnSpPr/>
      </cdr:nvCxnSpPr>
      <cdr:spPr bwMode="auto">
        <a:xfrm xmlns:a="http://schemas.openxmlformats.org/drawingml/2006/main" flipH="1">
          <a:off x="811783" y="2808312"/>
          <a:ext cx="72008" cy="216024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0.28474</cdr:x>
      <cdr:y>0.85686</cdr:y>
    </cdr:from>
    <cdr:to>
      <cdr:x>0.297</cdr:x>
      <cdr:y>0.92278</cdr:y>
    </cdr:to>
    <cdr:cxnSp macro="">
      <cdr:nvCxnSpPr>
        <cdr:cNvPr id="62" name="Connettore 1 61"/>
        <cdr:cNvCxnSpPr/>
      </cdr:nvCxnSpPr>
      <cdr:spPr bwMode="auto">
        <a:xfrm xmlns:a="http://schemas.openxmlformats.org/drawingml/2006/main" flipH="1">
          <a:off x="1671712" y="2808312"/>
          <a:ext cx="72008" cy="216024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62BB3-8F1A-486D-8AD6-7A398C4C4436}" type="datetimeFigureOut">
              <a:rPr lang="it-IT" smtClean="0"/>
              <a:t>25/09/2017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6B9C7-D060-419E-9E8C-88B20B8A07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9237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6B9C7-D060-419E-9E8C-88B20B8A07D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8774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6B9C7-D060-419E-9E8C-88B20B8A07DC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8932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6B9C7-D060-419E-9E8C-88B20B8A07DC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8932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Per supportare le Pubbliche Autorità negli incidenti nel trasporto di merci pericolose,</a:t>
            </a:r>
            <a:r>
              <a:rPr lang="it-IT" baseline="0" dirty="0" smtClean="0"/>
              <a:t> d</a:t>
            </a:r>
            <a:r>
              <a:rPr lang="it-IT" dirty="0" smtClean="0"/>
              <a:t>al 1998 un impegno concreto a supporto dei VVF</a:t>
            </a:r>
          </a:p>
          <a:p>
            <a:endParaRPr lang="it-IT" dirty="0" smtClean="0"/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6B9C7-D060-419E-9E8C-88B20B8A07DC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6318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Per supportare le Pubbliche Autorità negli incidenti nel trasporto di merci pericolose,</a:t>
            </a:r>
            <a:r>
              <a:rPr lang="it-IT" baseline="0" dirty="0" smtClean="0"/>
              <a:t> d</a:t>
            </a:r>
            <a:r>
              <a:rPr lang="it-IT" dirty="0" smtClean="0"/>
              <a:t>al 1998 un impegno concreto a supporto dei VVF</a:t>
            </a:r>
          </a:p>
          <a:p>
            <a:endParaRPr lang="it-IT" dirty="0" smtClean="0"/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6B9C7-D060-419E-9E8C-88B20B8A07DC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6318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Per supportare le Pubbliche Autorità negli incidenti nel trasporto di merci pericolose,</a:t>
            </a:r>
            <a:r>
              <a:rPr lang="it-IT" baseline="0" dirty="0" smtClean="0"/>
              <a:t> d</a:t>
            </a:r>
            <a:r>
              <a:rPr lang="it-IT" dirty="0" smtClean="0"/>
              <a:t>al 1998 un impegno concreto a supporto dei VVF</a:t>
            </a:r>
          </a:p>
          <a:p>
            <a:endParaRPr lang="it-IT" dirty="0" smtClean="0"/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6B9C7-D060-419E-9E8C-88B20B8A07DC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6318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6B9C7-D060-419E-9E8C-88B20B8A07DC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6318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(solo 122 gli incidenti ferroviari (sia passeggeri che merci) contro gli oltre 20.000 della strada coinvolgenti veicoli commerciali e 250 quelli coinvolgenti le merci pericolose)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6B9C7-D060-419E-9E8C-88B20B8A07DC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7852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2"/>
          <a:srcRect/>
          <a:stretch>
            <a:fillRect b="-23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547813" y="2852738"/>
            <a:ext cx="7272337" cy="1439862"/>
          </a:xfrm>
        </p:spPr>
        <p:txBody>
          <a:bodyPr anchor="b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Fare clic per modificare lo stile del titolo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47813" y="4508500"/>
            <a:ext cx="7272337" cy="1152525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74330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E521D-2EB9-43D6-BB12-015A74730A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3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6563" y="530225"/>
            <a:ext cx="2033587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4213" y="530225"/>
            <a:ext cx="594995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E521D-2EB9-43D6-BB12-015A74730A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0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E521D-2EB9-43D6-BB12-015A74730A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E521D-2EB9-43D6-BB12-015A74730A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24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4213" y="1855788"/>
            <a:ext cx="399097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27588" y="1855788"/>
            <a:ext cx="3992562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E521D-2EB9-43D6-BB12-015A74730A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73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E521D-2EB9-43D6-BB12-015A74730A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83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E521D-2EB9-43D6-BB12-015A74730A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0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E521D-2EB9-43D6-BB12-015A74730A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7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E521D-2EB9-43D6-BB12-015A74730A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74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E521D-2EB9-43D6-BB12-015A74730A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 b="-23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530225"/>
            <a:ext cx="81359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855788"/>
            <a:ext cx="813593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E521D-2EB9-43D6-BB12-015A74730A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2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14509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14509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14509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14509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145092"/>
          </a:solidFill>
          <a:latin typeface="Helvetic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145092"/>
          </a:solidFill>
          <a:latin typeface="Helvetic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145092"/>
          </a:solidFill>
          <a:latin typeface="Helvetic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145092"/>
          </a:solidFill>
          <a:latin typeface="Helvetic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14509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1187624" y="2636912"/>
            <a:ext cx="7848872" cy="1008112"/>
          </a:xfrm>
        </p:spPr>
        <p:txBody>
          <a:bodyPr/>
          <a:lstStyle/>
          <a:p>
            <a:r>
              <a:rPr lang="it-IT" sz="3200" i="1" smtClean="0"/>
              <a:t>"Problemi e opportunità per l‘Industria Chimica dal trasporto ferroviario"</a:t>
            </a:r>
            <a:endParaRPr lang="it-IT" sz="3200" dirty="0"/>
          </a:p>
        </p:txBody>
      </p:sp>
      <p:sp>
        <p:nvSpPr>
          <p:cNvPr id="5" name="Sottotitolo 4"/>
          <p:cNvSpPr>
            <a:spLocks noGrp="1"/>
          </p:cNvSpPr>
          <p:nvPr>
            <p:ph type="subTitle" sz="quarter" idx="1"/>
          </p:nvPr>
        </p:nvSpPr>
        <p:spPr>
          <a:xfrm>
            <a:off x="1187624" y="5228580"/>
            <a:ext cx="7956375" cy="1296764"/>
          </a:xfrm>
        </p:spPr>
        <p:txBody>
          <a:bodyPr/>
          <a:lstStyle/>
          <a:p>
            <a:r>
              <a:rPr lang="it-IT" sz="24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Bernardo Sestini</a:t>
            </a:r>
          </a:p>
          <a:p>
            <a:r>
              <a:rPr lang="it-IT" b="1" i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Vice-Presidente Federchimica</a:t>
            </a:r>
          </a:p>
          <a:p>
            <a:endParaRPr lang="it-IT" b="1" i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4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Roma, 26 settembre 2017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23213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269627"/>
              </p:ext>
            </p:extLst>
          </p:nvPr>
        </p:nvGraphicFramePr>
        <p:xfrm>
          <a:off x="614853" y="959393"/>
          <a:ext cx="8409954" cy="459076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237067"/>
                <a:gridCol w="5172887"/>
              </a:tblGrid>
              <a:tr h="38137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800" b="0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Attività</a:t>
                      </a:r>
                      <a:endParaRPr lang="it-IT" sz="1800" b="0" kern="12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670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800" b="0" baseline="0" dirty="0" smtClean="0">
                          <a:solidFill>
                            <a:schemeClr val="accent2"/>
                          </a:solidFill>
                        </a:rPr>
                        <a:t>Obiettivo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8993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it-IT" sz="1800" b="0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Rilanciare il Traffico Diffuso</a:t>
                      </a:r>
                      <a:endParaRPr lang="it-IT" sz="1800" b="0" kern="12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7188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it-IT" sz="1800" b="0" dirty="0" smtClean="0">
                          <a:solidFill>
                            <a:schemeClr val="accent2"/>
                          </a:solidFill>
                        </a:rPr>
                        <a:t>Definire la "</a:t>
                      </a:r>
                      <a:r>
                        <a:rPr lang="it-IT" sz="1800" b="0" baseline="0" dirty="0" smtClean="0">
                          <a:solidFill>
                            <a:schemeClr val="accent2"/>
                          </a:solidFill>
                        </a:rPr>
                        <a:t>Sosta Tecnica permessa", per i treni di merci pericolose</a:t>
                      </a:r>
                    </a:p>
                    <a:p>
                      <a:pPr marL="357188" indent="-285750" algn="just">
                        <a:buFont typeface="Arial" panose="020B0604020202020204" pitchFamily="34" charset="0"/>
                        <a:buChar char="•"/>
                      </a:pPr>
                      <a:endParaRPr lang="it-IT" sz="1800" b="0" baseline="0" dirty="0" smtClean="0">
                        <a:solidFill>
                          <a:schemeClr val="accent2"/>
                        </a:solidFill>
                      </a:endParaRPr>
                    </a:p>
                    <a:p>
                      <a:pPr marL="357188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it-IT" sz="1800" b="0" baseline="0" dirty="0" smtClean="0">
                          <a:solidFill>
                            <a:schemeClr val="accent2"/>
                          </a:solidFill>
                        </a:rPr>
                        <a:t>Condividere un Piano della logistica con gli Stakeholders, a medio-lungo periodo (individuazione di 5 </a:t>
                      </a:r>
                      <a:r>
                        <a:rPr lang="it-IT" sz="1800" b="0" baseline="0" dirty="0" err="1" smtClean="0">
                          <a:solidFill>
                            <a:schemeClr val="accent2"/>
                          </a:solidFill>
                        </a:rPr>
                        <a:t>hubs</a:t>
                      </a:r>
                      <a:r>
                        <a:rPr lang="it-IT" sz="1800" b="0" baseline="0" dirty="0" smtClean="0">
                          <a:solidFill>
                            <a:schemeClr val="accent2"/>
                          </a:solidFill>
                        </a:rPr>
                        <a:t> per "Treni </a:t>
                      </a:r>
                      <a:r>
                        <a:rPr lang="it-IT" sz="1800" b="0" baseline="0" dirty="0" err="1" smtClean="0">
                          <a:solidFill>
                            <a:schemeClr val="accent2"/>
                          </a:solidFill>
                        </a:rPr>
                        <a:t>Multicliente</a:t>
                      </a:r>
                      <a:r>
                        <a:rPr lang="it-IT" sz="1800" b="0" baseline="0" dirty="0" smtClean="0">
                          <a:solidFill>
                            <a:schemeClr val="accent2"/>
                          </a:solidFill>
                        </a:rPr>
                        <a:t>")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8993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it-IT" sz="1800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</a:t>
                      </a:r>
                      <a:r>
                        <a:rPr lang="it-IT" sz="1800" kern="120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</a:t>
                      </a:r>
                      <a:r>
                        <a:rPr lang="it-IT" sz="1800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umentare la sicurezza nei trasporti</a:t>
                      </a:r>
                      <a:r>
                        <a:rPr lang="it-IT" sz="1800" kern="120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delle merci pericolose</a:t>
                      </a:r>
                      <a:endParaRPr lang="it-IT" sz="1800" kern="12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0" marR="0" indent="-2746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800" baseline="0" dirty="0" smtClean="0">
                          <a:solidFill>
                            <a:schemeClr val="accent2"/>
                          </a:solidFill>
                        </a:rPr>
                        <a:t>Ampliare il network </a:t>
                      </a:r>
                    </a:p>
                    <a:p>
                      <a:pPr marL="35560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800" baseline="0" dirty="0" smtClean="0">
                          <a:solidFill>
                            <a:schemeClr val="accent2"/>
                          </a:solidFill>
                        </a:rPr>
                        <a:t>del Servizio Emergenze </a:t>
                      </a:r>
                    </a:p>
                    <a:p>
                      <a:pPr marL="35560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800" baseline="0" dirty="0" smtClean="0">
                          <a:solidFill>
                            <a:schemeClr val="accent2"/>
                          </a:solidFill>
                        </a:rPr>
                        <a:t>Trasporti SET</a:t>
                      </a:r>
                    </a:p>
                    <a:p>
                      <a:pPr marL="26670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it-IT" sz="1800" baseline="0" dirty="0" smtClean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8993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it-IT" sz="1800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Selezionare e intervenire nelle infrastrutture</a:t>
                      </a:r>
                      <a:r>
                        <a:rPr lang="it-IT" sz="1800" kern="120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 migliorare</a:t>
                      </a:r>
                      <a:endParaRPr lang="it-IT" sz="1800" kern="12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800" dirty="0" smtClean="0">
                          <a:solidFill>
                            <a:schemeClr val="accent2"/>
                          </a:solidFill>
                        </a:rPr>
                        <a:t>Instaurare Tavoli di Lavoro locali</a:t>
                      </a:r>
                      <a:r>
                        <a:rPr lang="it-IT" sz="1800" baseline="0" dirty="0" smtClean="0">
                          <a:solidFill>
                            <a:schemeClr val="accent2"/>
                          </a:solidFill>
                        </a:rPr>
                        <a:t> in coordinamento con</a:t>
                      </a:r>
                      <a:r>
                        <a:rPr lang="it-IT" sz="1800" dirty="0" smtClean="0">
                          <a:solidFill>
                            <a:schemeClr val="accent2"/>
                          </a:solidFill>
                        </a:rPr>
                        <a:t> l’attuale</a:t>
                      </a:r>
                      <a:r>
                        <a:rPr lang="it-IT" sz="1800" baseline="0" dirty="0" smtClean="0">
                          <a:solidFill>
                            <a:schemeClr val="accent2"/>
                          </a:solidFill>
                        </a:rPr>
                        <a:t> Tavolo</a:t>
                      </a:r>
                      <a:r>
                        <a:rPr lang="it-IT" sz="1800" dirty="0" smtClean="0">
                          <a:solidFill>
                            <a:schemeClr val="accent2"/>
                          </a:solidFill>
                        </a:rPr>
                        <a:t> a Roma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1" name="Connettore 1 10"/>
          <p:cNvCxnSpPr/>
          <p:nvPr/>
        </p:nvCxnSpPr>
        <p:spPr bwMode="auto">
          <a:xfrm>
            <a:off x="304800" y="764704"/>
            <a:ext cx="8707988" cy="0"/>
          </a:xfrm>
          <a:prstGeom prst="line">
            <a:avLst/>
          </a:prstGeom>
          <a:solidFill>
            <a:schemeClr val="accent2"/>
          </a:solidFill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itolo 1"/>
          <p:cNvSpPr txBox="1">
            <a:spLocks/>
          </p:cNvSpPr>
          <p:nvPr/>
        </p:nvSpPr>
        <p:spPr bwMode="auto">
          <a:xfrm>
            <a:off x="395536" y="0"/>
            <a:ext cx="8748464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9pPr>
          </a:lstStyle>
          <a:p>
            <a:pPr algn="l"/>
            <a:r>
              <a:rPr lang="it-IT" sz="2400" b="1" kern="0" dirty="0" smtClean="0">
                <a:solidFill>
                  <a:schemeClr val="accent2"/>
                </a:solidFill>
              </a:rPr>
              <a:t>…4 Possibili Partenariati, Pubblico-Privati, potrebbero rendere preferibile il traffico ferroviario…</a:t>
            </a:r>
            <a:endParaRPr lang="it-IT" sz="2400" b="1" kern="0" dirty="0">
              <a:solidFill>
                <a:schemeClr val="accent2"/>
              </a:solidFill>
            </a:endParaRPr>
          </a:p>
        </p:txBody>
      </p:sp>
      <p:sp>
        <p:nvSpPr>
          <p:cNvPr id="3" name="AutoShape 4" descr="Risultati immagini per logo servizio emergenze trasporti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968" y="3465835"/>
            <a:ext cx="216024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4E521D-2EB9-43D6-BB12-015A74730A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9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506" name="Connettore 1 3"/>
          <p:cNvCxnSpPr>
            <a:cxnSpLocks noChangeShapeType="1"/>
          </p:cNvCxnSpPr>
          <p:nvPr/>
        </p:nvCxnSpPr>
        <p:spPr bwMode="auto">
          <a:xfrm>
            <a:off x="395288" y="514350"/>
            <a:ext cx="8748712" cy="0"/>
          </a:xfrm>
          <a:prstGeom prst="line">
            <a:avLst/>
          </a:prstGeom>
          <a:noFill/>
          <a:ln w="15875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39750" y="95250"/>
            <a:ext cx="8172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ü"/>
              <a:defRPr sz="3200">
                <a:solidFill>
                  <a:srgbClr val="000099"/>
                </a:solidFill>
                <a:latin typeface="Helvetic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Helvetic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Helvetica" pitchFamily="34" charset="0"/>
              <a:buChar char="–"/>
              <a:defRPr sz="2400">
                <a:solidFill>
                  <a:srgbClr val="000099"/>
                </a:solidFill>
                <a:latin typeface="Helvetic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000099"/>
                </a:solidFill>
                <a:latin typeface="Helvetic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ð"/>
              <a:defRPr sz="2000">
                <a:solidFill>
                  <a:srgbClr val="000099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ð"/>
              <a:defRPr sz="2000">
                <a:solidFill>
                  <a:srgbClr val="000099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ð"/>
              <a:defRPr sz="2000">
                <a:solidFill>
                  <a:srgbClr val="000099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ð"/>
              <a:defRPr sz="2000">
                <a:solidFill>
                  <a:srgbClr val="000099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ð"/>
              <a:defRPr sz="2000">
                <a:solidFill>
                  <a:srgbClr val="000099"/>
                </a:solidFill>
                <a:latin typeface="Helvetica" pitchFamily="34" charset="0"/>
              </a:defRPr>
            </a:lvl9pPr>
          </a:lstStyle>
          <a:p>
            <a:pPr eaLnBrk="1" fontAlgn="base" hangingPunct="1">
              <a:spcBef>
                <a:spcPts val="200"/>
              </a:spcBef>
              <a:spcAft>
                <a:spcPts val="200"/>
              </a:spcAft>
              <a:buFontTx/>
              <a:buNone/>
              <a:defRPr/>
            </a:pPr>
            <a:r>
              <a:rPr lang="it-IT" altLang="it-IT" sz="2400" b="1" dirty="0" smtClean="0">
                <a:solidFill>
                  <a:schemeClr val="accent6"/>
                </a:solidFill>
                <a:latin typeface="Helvetica"/>
                <a:ea typeface="ＭＳ Ｐゴシック" charset="0"/>
              </a:rPr>
              <a:t>Il Servizio Emergenze Trasporti – S.E.T.</a:t>
            </a:r>
            <a:endParaRPr lang="it-IT" altLang="it-IT" sz="2400" b="1" dirty="0">
              <a:solidFill>
                <a:schemeClr val="accent6"/>
              </a:solidFill>
              <a:latin typeface="Helvetica"/>
              <a:ea typeface="ＭＳ Ｐゴシック" charset="0"/>
            </a:endParaRPr>
          </a:p>
        </p:txBody>
      </p:sp>
      <p:pic>
        <p:nvPicPr>
          <p:cNvPr id="2150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649288"/>
            <a:ext cx="2303463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94" y="1999593"/>
            <a:ext cx="7020126" cy="261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Ovale 7"/>
          <p:cNvSpPr>
            <a:spLocks noChangeArrowheads="1"/>
          </p:cNvSpPr>
          <p:nvPr/>
        </p:nvSpPr>
        <p:spPr bwMode="auto">
          <a:xfrm>
            <a:off x="4008438" y="3357563"/>
            <a:ext cx="3408362" cy="1150937"/>
          </a:xfrm>
          <a:prstGeom prst="ellips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bg2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bg2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18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0" name="Connettore 2 9"/>
          <p:cNvCxnSpPr/>
          <p:nvPr/>
        </p:nvCxnSpPr>
        <p:spPr>
          <a:xfrm flipV="1">
            <a:off x="7265988" y="3613150"/>
            <a:ext cx="366712" cy="87313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CasellaDiTesto 10"/>
          <p:cNvSpPr txBox="1">
            <a:spLocks noChangeArrowheads="1"/>
          </p:cNvSpPr>
          <p:nvPr/>
        </p:nvSpPr>
        <p:spPr bwMode="auto">
          <a:xfrm>
            <a:off x="7451725" y="3109913"/>
            <a:ext cx="1431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bg2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bg2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000" b="1">
                <a:solidFill>
                  <a:srgbClr val="00B050"/>
                </a:solidFill>
                <a:latin typeface="Arial" charset="0"/>
              </a:rPr>
              <a:t>LINEA VERDE</a:t>
            </a:r>
          </a:p>
        </p:txBody>
      </p:sp>
      <p:sp>
        <p:nvSpPr>
          <p:cNvPr id="21513" name="Rettangolo 13"/>
          <p:cNvSpPr>
            <a:spLocks noChangeArrowheads="1"/>
          </p:cNvSpPr>
          <p:nvPr/>
        </p:nvSpPr>
        <p:spPr bwMode="auto">
          <a:xfrm>
            <a:off x="2843213" y="557213"/>
            <a:ext cx="630078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bg2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bg2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 dirty="0">
                <a:solidFill>
                  <a:srgbClr val="333399"/>
                </a:solidFill>
                <a:latin typeface="Arial" charset="0"/>
              </a:rPr>
              <a:t>Il S.E.T. è un Programma Volontario istituito da </a:t>
            </a:r>
            <a:r>
              <a:rPr lang="it-IT" altLang="it-IT" sz="1800" dirty="0" err="1" smtClean="0">
                <a:solidFill>
                  <a:srgbClr val="333399"/>
                </a:solidFill>
                <a:latin typeface="Arial" charset="0"/>
              </a:rPr>
              <a:t>Federchimica</a:t>
            </a:r>
            <a:r>
              <a:rPr lang="it-IT" altLang="it-IT" sz="1800" dirty="0" smtClean="0">
                <a:solidFill>
                  <a:srgbClr val="333399"/>
                </a:solidFill>
                <a:latin typeface="Arial" charset="0"/>
              </a:rPr>
              <a:t> nel 1998, </a:t>
            </a:r>
            <a:r>
              <a:rPr lang="it-IT" altLang="it-IT" sz="1800" dirty="0">
                <a:solidFill>
                  <a:srgbClr val="333399"/>
                </a:solidFill>
                <a:latin typeface="Arial" charset="0"/>
              </a:rPr>
              <a:t>con lo scopo di supportare le Pubbliche </a:t>
            </a:r>
            <a:r>
              <a:rPr lang="it-IT" altLang="it-IT" sz="1800" dirty="0">
                <a:solidFill>
                  <a:schemeClr val="accent6"/>
                </a:solidFill>
                <a:latin typeface="Arial" charset="0"/>
              </a:rPr>
              <a:t>Autorità </a:t>
            </a:r>
            <a:r>
              <a:rPr lang="it-IT" altLang="it-IT" sz="1800" dirty="0" smtClean="0">
                <a:solidFill>
                  <a:schemeClr val="accent6"/>
                </a:solidFill>
                <a:latin typeface="Arial" charset="0"/>
              </a:rPr>
              <a:t>nella gestione </a:t>
            </a:r>
            <a:r>
              <a:rPr lang="it-IT" altLang="it-IT" sz="1800" dirty="0" smtClean="0">
                <a:solidFill>
                  <a:srgbClr val="333399"/>
                </a:solidFill>
                <a:latin typeface="Arial" charset="0"/>
              </a:rPr>
              <a:t>e prevenzione delle Emergenze </a:t>
            </a:r>
            <a:r>
              <a:rPr lang="it-IT" altLang="it-IT" sz="1800" dirty="0">
                <a:solidFill>
                  <a:srgbClr val="333399"/>
                </a:solidFill>
                <a:latin typeface="Arial" charset="0"/>
              </a:rPr>
              <a:t>nel Trasporto su strada, per ferrovia, via mare, e nella Distribuzione dei Prodotti Chimici.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681038" y="4770438"/>
            <a:ext cx="768678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 dirty="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rPr>
              <a:t>Ulteriori vantaggi dell’adesione al S.E.T</a:t>
            </a:r>
            <a:r>
              <a:rPr lang="it-IT" b="1" dirty="0" smtClean="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rPr>
              <a:t>., nell’area della prevenzione:</a:t>
            </a:r>
            <a:endParaRPr lang="it-IT" b="1" dirty="0">
              <a:solidFill>
                <a:srgbClr val="333399"/>
              </a:solidFill>
              <a:latin typeface="Arial" pitchFamily="34" charset="0"/>
              <a:ea typeface="ＭＳ Ｐゴシック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b="1" dirty="0">
              <a:solidFill>
                <a:srgbClr val="333399"/>
              </a:solidFill>
              <a:latin typeface="Arial" pitchFamily="34" charset="0"/>
              <a:ea typeface="ＭＳ Ｐゴシック" pitchFamily="34" charset="-128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 smtClean="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rPr>
              <a:t>Workshop Radar</a:t>
            </a:r>
            <a:endParaRPr lang="it-IT" dirty="0">
              <a:solidFill>
                <a:srgbClr val="333399"/>
              </a:solidFill>
              <a:latin typeface="Arial" pitchFamily="34" charset="0"/>
              <a:ea typeface="ＭＳ Ｐゴシック" pitchFamily="34" charset="-128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rPr>
              <a:t>Corsi di Formazione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rPr>
              <a:t>Pubblicazioni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 err="1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rPr>
              <a:t>Transperanto</a:t>
            </a:r>
            <a:endParaRPr lang="it-IT" dirty="0">
              <a:solidFill>
                <a:srgbClr val="333399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4E521D-2EB9-43D6-BB12-015A74730A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0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012147"/>
              </p:ext>
            </p:extLst>
          </p:nvPr>
        </p:nvGraphicFramePr>
        <p:xfrm>
          <a:off x="614853" y="959393"/>
          <a:ext cx="8409954" cy="459076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237067"/>
                <a:gridCol w="5172887"/>
              </a:tblGrid>
              <a:tr h="38137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800" b="0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Attività</a:t>
                      </a:r>
                      <a:endParaRPr lang="it-IT" sz="1800" b="0" kern="12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670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800" b="0" baseline="0" dirty="0" smtClean="0">
                          <a:solidFill>
                            <a:schemeClr val="accent2"/>
                          </a:solidFill>
                        </a:rPr>
                        <a:t>Obiettivo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8993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it-IT" sz="1800" b="0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Rilanciare il Traffico Diffuso</a:t>
                      </a:r>
                      <a:endParaRPr lang="it-IT" sz="1800" b="0" kern="12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7188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it-IT" sz="1800" b="0" dirty="0" smtClean="0">
                          <a:solidFill>
                            <a:schemeClr val="accent2"/>
                          </a:solidFill>
                        </a:rPr>
                        <a:t>Definire la "</a:t>
                      </a:r>
                      <a:r>
                        <a:rPr lang="it-IT" sz="1800" b="0" baseline="0" dirty="0" smtClean="0">
                          <a:solidFill>
                            <a:schemeClr val="accent2"/>
                          </a:solidFill>
                        </a:rPr>
                        <a:t>Sosta Tecnica permessa", per i treni di merci pericolose</a:t>
                      </a:r>
                    </a:p>
                    <a:p>
                      <a:pPr marL="357188" indent="-285750" algn="just">
                        <a:buFont typeface="Arial" panose="020B0604020202020204" pitchFamily="34" charset="0"/>
                        <a:buChar char="•"/>
                      </a:pPr>
                      <a:endParaRPr lang="it-IT" sz="1800" b="0" baseline="0" dirty="0" smtClean="0">
                        <a:solidFill>
                          <a:schemeClr val="accent2"/>
                        </a:solidFill>
                      </a:endParaRPr>
                    </a:p>
                    <a:p>
                      <a:pPr marL="357188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it-IT" sz="1800" b="0" baseline="0" dirty="0" smtClean="0">
                          <a:solidFill>
                            <a:schemeClr val="accent2"/>
                          </a:solidFill>
                        </a:rPr>
                        <a:t>Condividere un Piano della logistica con gli Stakeholders, a medio-lungo periodo (individuazione di 5 </a:t>
                      </a:r>
                      <a:r>
                        <a:rPr lang="it-IT" sz="1800" b="0" baseline="0" dirty="0" err="1" smtClean="0">
                          <a:solidFill>
                            <a:schemeClr val="accent2"/>
                          </a:solidFill>
                        </a:rPr>
                        <a:t>hubs</a:t>
                      </a:r>
                      <a:r>
                        <a:rPr lang="it-IT" sz="1800" b="0" baseline="0" dirty="0" smtClean="0">
                          <a:solidFill>
                            <a:schemeClr val="accent2"/>
                          </a:solidFill>
                        </a:rPr>
                        <a:t> per "Treni </a:t>
                      </a:r>
                      <a:r>
                        <a:rPr lang="it-IT" sz="1800" b="0" baseline="0" dirty="0" err="1" smtClean="0">
                          <a:solidFill>
                            <a:schemeClr val="accent2"/>
                          </a:solidFill>
                        </a:rPr>
                        <a:t>Multicliente</a:t>
                      </a:r>
                      <a:r>
                        <a:rPr lang="it-IT" sz="1800" b="0" baseline="0" dirty="0" smtClean="0">
                          <a:solidFill>
                            <a:schemeClr val="accent2"/>
                          </a:solidFill>
                        </a:rPr>
                        <a:t>")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8993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it-IT" sz="1800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</a:t>
                      </a:r>
                      <a:r>
                        <a:rPr lang="it-IT" sz="1800" kern="120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</a:t>
                      </a:r>
                      <a:r>
                        <a:rPr lang="it-IT" sz="1800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umentare la sicurezza nei trasporti</a:t>
                      </a:r>
                      <a:r>
                        <a:rPr lang="it-IT" sz="1800" kern="120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delle merci pericolose</a:t>
                      </a:r>
                      <a:endParaRPr lang="it-IT" sz="1800" kern="12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0" marR="0" indent="-2746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800" baseline="0" dirty="0" smtClean="0">
                          <a:solidFill>
                            <a:schemeClr val="accent2"/>
                          </a:solidFill>
                        </a:rPr>
                        <a:t>Ampliare il network </a:t>
                      </a:r>
                    </a:p>
                    <a:p>
                      <a:pPr marL="35560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800" baseline="0" dirty="0" smtClean="0">
                          <a:solidFill>
                            <a:schemeClr val="accent2"/>
                          </a:solidFill>
                        </a:rPr>
                        <a:t>del Servizio Emergenze </a:t>
                      </a:r>
                    </a:p>
                    <a:p>
                      <a:pPr marL="35560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800" baseline="0" dirty="0" smtClean="0">
                          <a:solidFill>
                            <a:schemeClr val="accent2"/>
                          </a:solidFill>
                        </a:rPr>
                        <a:t>Trasporti SET</a:t>
                      </a:r>
                    </a:p>
                    <a:p>
                      <a:pPr marL="26670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it-IT" sz="1800" baseline="0" dirty="0" smtClean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8993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it-IT" sz="1800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Selezionare e intervenire nelle infrastrutture</a:t>
                      </a:r>
                      <a:r>
                        <a:rPr lang="it-IT" sz="1800" kern="120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 migliorare</a:t>
                      </a:r>
                      <a:endParaRPr lang="it-IT" sz="1800" kern="12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800" dirty="0" smtClean="0">
                          <a:solidFill>
                            <a:schemeClr val="accent2"/>
                          </a:solidFill>
                        </a:rPr>
                        <a:t>Instaurare Tavoli di Lavoro locali</a:t>
                      </a:r>
                      <a:r>
                        <a:rPr lang="it-IT" sz="1800" baseline="0" dirty="0" smtClean="0">
                          <a:solidFill>
                            <a:schemeClr val="accent2"/>
                          </a:solidFill>
                        </a:rPr>
                        <a:t> in coordinamento con</a:t>
                      </a:r>
                      <a:r>
                        <a:rPr lang="it-IT" sz="1800" dirty="0" smtClean="0">
                          <a:solidFill>
                            <a:schemeClr val="accent2"/>
                          </a:solidFill>
                        </a:rPr>
                        <a:t> l’attuale, a Roma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1" name="Connettore 1 10"/>
          <p:cNvCxnSpPr/>
          <p:nvPr/>
        </p:nvCxnSpPr>
        <p:spPr bwMode="auto">
          <a:xfrm>
            <a:off x="304800" y="764704"/>
            <a:ext cx="8707988" cy="0"/>
          </a:xfrm>
          <a:prstGeom prst="line">
            <a:avLst/>
          </a:prstGeom>
          <a:solidFill>
            <a:schemeClr val="accent2"/>
          </a:solidFill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itolo 1"/>
          <p:cNvSpPr txBox="1">
            <a:spLocks/>
          </p:cNvSpPr>
          <p:nvPr/>
        </p:nvSpPr>
        <p:spPr bwMode="auto">
          <a:xfrm>
            <a:off x="395536" y="0"/>
            <a:ext cx="8748464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9pPr>
          </a:lstStyle>
          <a:p>
            <a:pPr algn="l"/>
            <a:r>
              <a:rPr lang="it-IT" sz="2400" b="1" kern="0" dirty="0" smtClean="0">
                <a:solidFill>
                  <a:schemeClr val="accent2"/>
                </a:solidFill>
              </a:rPr>
              <a:t>…4 Possibili Partenariati, Pubblico-Privati, potrebbero rendere preferibile il traffico ferroviario…</a:t>
            </a:r>
            <a:endParaRPr lang="it-IT" sz="2400" b="1" kern="0" dirty="0">
              <a:solidFill>
                <a:schemeClr val="accent2"/>
              </a:solidFill>
            </a:endParaRPr>
          </a:p>
        </p:txBody>
      </p:sp>
      <p:sp>
        <p:nvSpPr>
          <p:cNvPr id="3" name="AutoShape 4" descr="Risultati immagini per logo servizio emergenze trasporti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968" y="3465835"/>
            <a:ext cx="216024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6854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326215"/>
              </p:ext>
            </p:extLst>
          </p:nvPr>
        </p:nvGraphicFramePr>
        <p:xfrm>
          <a:off x="614853" y="959393"/>
          <a:ext cx="7197507" cy="3657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444979"/>
                <a:gridCol w="4752528"/>
              </a:tblGrid>
              <a:tr h="3026979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it-IT" sz="1800" b="0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Migliorare la collaborazione sul territorio fra Imprese, Operatori Logistici e Autorità Pubbliche Competenti.</a:t>
                      </a:r>
                      <a:endParaRPr lang="it-IT" sz="1800" b="0" kern="12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524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800" b="0" baseline="0" dirty="0" smtClean="0">
                          <a:solidFill>
                            <a:schemeClr val="accent2"/>
                          </a:solidFill>
                        </a:rPr>
                        <a:t>Il "Workshop Radar» come strumento di cooperazione per la sicurezza del trasporto merci pericolose (con VVF)</a:t>
                      </a:r>
                    </a:p>
                    <a:p>
                      <a:pPr marL="26670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it-IT" sz="1800" b="0" dirty="0" smtClean="0">
                        <a:solidFill>
                          <a:schemeClr val="accent2"/>
                        </a:solidFill>
                      </a:endParaRPr>
                    </a:p>
                    <a:p>
                      <a:pPr marL="5524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800" b="0" dirty="0" smtClean="0">
                          <a:solidFill>
                            <a:schemeClr val="accent2"/>
                          </a:solidFill>
                        </a:rPr>
                        <a:t>Ripresa</a:t>
                      </a:r>
                      <a:r>
                        <a:rPr lang="it-IT" sz="1800" b="0" baseline="0" dirty="0" smtClean="0">
                          <a:solidFill>
                            <a:schemeClr val="accent2"/>
                          </a:solidFill>
                        </a:rPr>
                        <a:t> dei l</a:t>
                      </a:r>
                      <a:r>
                        <a:rPr lang="it-IT" sz="1800" b="0" dirty="0" smtClean="0">
                          <a:solidFill>
                            <a:schemeClr val="accent2"/>
                          </a:solidFill>
                        </a:rPr>
                        <a:t>avori della "Struttura Tecnica di Missione", a</a:t>
                      </a:r>
                      <a:r>
                        <a:rPr lang="it-IT" sz="1800" b="0" baseline="0" dirty="0" smtClean="0">
                          <a:solidFill>
                            <a:schemeClr val="accent2"/>
                          </a:solidFill>
                        </a:rPr>
                        <a:t> Roma.</a:t>
                      </a:r>
                    </a:p>
                    <a:p>
                      <a:pPr marL="5524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sz="1800" b="0" dirty="0" smtClean="0">
                        <a:solidFill>
                          <a:schemeClr val="accent2"/>
                        </a:solidFill>
                      </a:endParaRPr>
                    </a:p>
                    <a:p>
                      <a:pPr marL="5524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800" b="0" dirty="0" smtClean="0">
                          <a:solidFill>
                            <a:schemeClr val="accent2"/>
                          </a:solidFill>
                        </a:rPr>
                        <a:t>Condivisione con gli Stakeholder</a:t>
                      </a:r>
                      <a:r>
                        <a:rPr lang="it-IT" sz="1800" b="0" baseline="0" dirty="0" smtClean="0">
                          <a:solidFill>
                            <a:schemeClr val="accent2"/>
                          </a:solidFill>
                        </a:rPr>
                        <a:t> dei temi da trattare nella "15° Conferenza </a:t>
                      </a:r>
                      <a:r>
                        <a:rPr lang="it-IT" sz="1800" b="0" dirty="0" smtClean="0">
                          <a:solidFill>
                            <a:schemeClr val="accent2"/>
                          </a:solidFill>
                        </a:rPr>
                        <a:t>Logistica Chimica" nel luglio 2018, con focus sul trasporto ferroviario</a:t>
                      </a:r>
                      <a:r>
                        <a:rPr lang="it-IT" sz="1800" b="0" baseline="0" dirty="0" smtClean="0">
                          <a:solidFill>
                            <a:schemeClr val="accent2"/>
                          </a:solidFill>
                        </a:rPr>
                        <a:t> di merci pericolose</a:t>
                      </a:r>
                      <a:endParaRPr lang="it-IT" sz="1800" b="0" dirty="0" smtClean="0">
                        <a:solidFill>
                          <a:schemeClr val="accent2"/>
                        </a:solidFill>
                      </a:endParaRPr>
                    </a:p>
                    <a:p>
                      <a:pPr marL="5524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sz="1800" b="0" dirty="0" smtClean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1" name="Connettore 1 10"/>
          <p:cNvCxnSpPr/>
          <p:nvPr/>
        </p:nvCxnSpPr>
        <p:spPr bwMode="auto">
          <a:xfrm>
            <a:off x="395536" y="588228"/>
            <a:ext cx="8707988" cy="0"/>
          </a:xfrm>
          <a:prstGeom prst="line">
            <a:avLst/>
          </a:prstGeom>
          <a:solidFill>
            <a:schemeClr val="accent2"/>
          </a:solidFill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itolo 1"/>
          <p:cNvSpPr txBox="1">
            <a:spLocks/>
          </p:cNvSpPr>
          <p:nvPr/>
        </p:nvSpPr>
        <p:spPr bwMode="auto">
          <a:xfrm>
            <a:off x="395536" y="0"/>
            <a:ext cx="8748464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9pPr>
          </a:lstStyle>
          <a:p>
            <a:pPr algn="l"/>
            <a:r>
              <a:rPr lang="it-IT" sz="2400" b="1" kern="0" dirty="0" smtClean="0">
                <a:solidFill>
                  <a:schemeClr val="accent2"/>
                </a:solidFill>
              </a:rPr>
              <a:t>… soprattutto dal punto di vista organizzativo</a:t>
            </a:r>
            <a:endParaRPr lang="it-IT" sz="2400" b="1" kern="0" dirty="0">
              <a:solidFill>
                <a:schemeClr val="accent2"/>
              </a:solidFill>
            </a:endParaRPr>
          </a:p>
        </p:txBody>
      </p:sp>
      <p:sp>
        <p:nvSpPr>
          <p:cNvPr id="2" name="Freccia in giù 1"/>
          <p:cNvSpPr/>
          <p:nvPr/>
        </p:nvSpPr>
        <p:spPr bwMode="auto">
          <a:xfrm rot="5400000">
            <a:off x="7604212" y="957781"/>
            <a:ext cx="648072" cy="36004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058029" y="954594"/>
            <a:ext cx="11682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accent2"/>
                </a:solidFill>
              </a:rPr>
              <a:t>Brindisi</a:t>
            </a:r>
            <a:r>
              <a:rPr lang="it-IT" dirty="0">
                <a:solidFill>
                  <a:schemeClr val="accent2"/>
                </a:solidFill>
              </a:rPr>
              <a:t>, Firenze, Milano, Napoli, Siracusa, Trento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it-IT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48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37721" y="908720"/>
            <a:ext cx="6984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L'industria chimica e il trasporto ferroviario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 principali </a:t>
            </a:r>
            <a:r>
              <a:rPr lang="it-IT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problemi </a:t>
            </a:r>
            <a:r>
              <a:rPr lang="it-IT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emersi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Il ruolo proattivo Federchimica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24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dirty="0" smtClean="0">
                <a:solidFill>
                  <a:schemeClr val="accent2"/>
                </a:solidFill>
              </a:rPr>
              <a:t>L'impatto del "4.0"</a:t>
            </a:r>
          </a:p>
        </p:txBody>
      </p:sp>
      <p:cxnSp>
        <p:nvCxnSpPr>
          <p:cNvPr id="4" name="Connettore 1 3"/>
          <p:cNvCxnSpPr/>
          <p:nvPr/>
        </p:nvCxnSpPr>
        <p:spPr bwMode="auto">
          <a:xfrm>
            <a:off x="425442" y="620688"/>
            <a:ext cx="871855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itolo 1"/>
          <p:cNvSpPr txBox="1">
            <a:spLocks/>
          </p:cNvSpPr>
          <p:nvPr/>
        </p:nvSpPr>
        <p:spPr bwMode="auto">
          <a:xfrm>
            <a:off x="395536" y="13885"/>
            <a:ext cx="8707987" cy="46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Struttura della presentazione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it-IT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5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1 10"/>
          <p:cNvCxnSpPr/>
          <p:nvPr/>
        </p:nvCxnSpPr>
        <p:spPr bwMode="auto">
          <a:xfrm>
            <a:off x="395536" y="588228"/>
            <a:ext cx="8707988" cy="0"/>
          </a:xfrm>
          <a:prstGeom prst="line">
            <a:avLst/>
          </a:prstGeom>
          <a:solidFill>
            <a:schemeClr val="accent2"/>
          </a:solidFill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itolo 1"/>
          <p:cNvSpPr txBox="1">
            <a:spLocks/>
          </p:cNvSpPr>
          <p:nvPr/>
        </p:nvSpPr>
        <p:spPr bwMode="auto">
          <a:xfrm>
            <a:off x="395536" y="0"/>
            <a:ext cx="8748464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9pPr>
          </a:lstStyle>
          <a:p>
            <a:pPr algn="l"/>
            <a:r>
              <a:rPr lang="it-IT" sz="2400" b="1" kern="0" dirty="0" smtClean="0">
                <a:solidFill>
                  <a:schemeClr val="accent2"/>
                </a:solidFill>
              </a:rPr>
              <a:t>Il "4.0" può aprire nuove opportunità di affari</a:t>
            </a:r>
            <a:endParaRPr lang="it-IT" sz="2400" b="1" kern="0" dirty="0">
              <a:solidFill>
                <a:schemeClr val="accent2"/>
              </a:solidFill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331639"/>
              </p:ext>
            </p:extLst>
          </p:nvPr>
        </p:nvGraphicFramePr>
        <p:xfrm>
          <a:off x="614853" y="959393"/>
          <a:ext cx="8409954" cy="466974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102130"/>
                <a:gridCol w="4307824"/>
              </a:tblGrid>
              <a:tr h="1008993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it-IT" sz="1800" b="1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Alcune esperienze delle Imprese chimiche</a:t>
                      </a:r>
                      <a:endParaRPr lang="it-IT" sz="1800" b="1" kern="12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6700" indent="0" algn="just">
                        <a:buFont typeface="Arial" panose="020B0604020202020204" pitchFamily="34" charset="0"/>
                        <a:buNone/>
                      </a:pPr>
                      <a:r>
                        <a:rPr lang="it-IT" sz="1800" b="1" dirty="0" smtClean="0">
                          <a:solidFill>
                            <a:schemeClr val="accent2"/>
                          </a:solidFill>
                        </a:rPr>
                        <a:t>Ulteriori</a:t>
                      </a:r>
                      <a:r>
                        <a:rPr lang="it-IT" sz="1800" b="1" baseline="0" dirty="0" smtClean="0">
                          <a:solidFill>
                            <a:schemeClr val="accent2"/>
                          </a:solidFill>
                        </a:rPr>
                        <a:t> business con gestori logistici</a:t>
                      </a:r>
                      <a:endParaRPr lang="it-IT" sz="1800" b="1" dirty="0" smtClean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8993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it-IT" sz="1800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Tracciabilità dei carri ferroviari, attraverso il «Carro Intelligente" (</a:t>
                      </a:r>
                      <a:r>
                        <a:rPr lang="it-IT" sz="1800" kern="1200" dirty="0" err="1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IoT</a:t>
                      </a:r>
                      <a:r>
                        <a:rPr lang="it-IT" sz="1800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it-IT" sz="1800" kern="12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800" dirty="0" smtClean="0">
                          <a:solidFill>
                            <a:schemeClr val="accent2"/>
                          </a:solidFill>
                        </a:rPr>
                        <a:t>Progetto locale con: 1</a:t>
                      </a:r>
                      <a:r>
                        <a:rPr lang="it-IT" sz="1800" baseline="0" dirty="0" smtClean="0">
                          <a:solidFill>
                            <a:schemeClr val="accent2"/>
                          </a:solidFill>
                        </a:rPr>
                        <a:t> Gestore Carri; 1 Impresa Ferroviaria; 3 Imprese Chimiche Committenti, per monitorare parametri rilevanti</a:t>
                      </a:r>
                      <a:endParaRPr lang="it-IT" sz="1800" dirty="0" smtClean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8993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it-IT" sz="1800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Logistica integrata come nuovo modello di business per la Filiera Chimica</a:t>
                      </a:r>
                      <a:endParaRPr lang="it-IT" sz="1800" kern="12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800" dirty="0" err="1" smtClean="0">
                          <a:solidFill>
                            <a:schemeClr val="accent2"/>
                          </a:solidFill>
                        </a:rPr>
                        <a:t>Check</a:t>
                      </a:r>
                      <a:r>
                        <a:rPr lang="it-IT" sz="1800" dirty="0" smtClean="0">
                          <a:solidFill>
                            <a:schemeClr val="accent2"/>
                          </a:solidFill>
                        </a:rPr>
                        <a:t> list dematerializzate,</a:t>
                      </a:r>
                      <a:r>
                        <a:rPr lang="it-IT" sz="1800" baseline="0" dirty="0" smtClean="0">
                          <a:solidFill>
                            <a:schemeClr val="accent2"/>
                          </a:solidFill>
                        </a:rPr>
                        <a:t> con piattaforma </a:t>
                      </a:r>
                      <a:r>
                        <a:rPr lang="it-IT" sz="1800" baseline="0" dirty="0" err="1" smtClean="0">
                          <a:solidFill>
                            <a:schemeClr val="accent2"/>
                          </a:solidFill>
                        </a:rPr>
                        <a:t>Uirnet</a:t>
                      </a:r>
                      <a:endParaRPr lang="it-IT" sz="1800" dirty="0" smtClean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8993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it-IT" sz="1800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Consolidamento dei volumi con le piattaforme "</a:t>
                      </a:r>
                      <a:r>
                        <a:rPr lang="it-IT" sz="1800" kern="1200" dirty="0" err="1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Cloud</a:t>
                      </a:r>
                      <a:r>
                        <a:rPr lang="it-IT" sz="1800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"</a:t>
                      </a:r>
                      <a:endParaRPr lang="it-IT" sz="1800" kern="12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800" dirty="0" smtClean="0">
                          <a:solidFill>
                            <a:schemeClr val="accent2"/>
                          </a:solidFill>
                        </a:rPr>
                        <a:t>Monitoraggi</a:t>
                      </a:r>
                      <a:r>
                        <a:rPr lang="it-IT" sz="1800" baseline="0" dirty="0" smtClean="0">
                          <a:solidFill>
                            <a:schemeClr val="accent2"/>
                          </a:solidFill>
                        </a:rPr>
                        <a:t>o in corso per un Bando di gara Europeo, con Imprese Ferroviarie, per organizzare "Treni </a:t>
                      </a:r>
                      <a:r>
                        <a:rPr lang="it-IT" sz="1800" baseline="0" dirty="0" err="1" smtClean="0">
                          <a:solidFill>
                            <a:schemeClr val="accent2"/>
                          </a:solidFill>
                        </a:rPr>
                        <a:t>Multicliente</a:t>
                      </a:r>
                      <a:r>
                        <a:rPr lang="it-IT" sz="1800" baseline="0" dirty="0" smtClean="0">
                          <a:solidFill>
                            <a:schemeClr val="accent2"/>
                          </a:solidFill>
                        </a:rPr>
                        <a:t>» e/o "</a:t>
                      </a:r>
                      <a:r>
                        <a:rPr lang="it-IT" sz="1800" baseline="0" dirty="0" err="1" smtClean="0">
                          <a:solidFill>
                            <a:schemeClr val="accent2"/>
                          </a:solidFill>
                        </a:rPr>
                        <a:t>Multiprodotto</a:t>
                      </a:r>
                      <a:r>
                        <a:rPr lang="it-IT" sz="1800" baseline="0" dirty="0" smtClean="0">
                          <a:solidFill>
                            <a:schemeClr val="accent2"/>
                          </a:solidFill>
                        </a:rPr>
                        <a:t>",  ottimizzando i traffici</a:t>
                      </a:r>
                      <a:endParaRPr lang="it-IT" sz="1800" dirty="0" smtClean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5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37721" y="908720"/>
            <a:ext cx="698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L'industria chimica e il trasporto ferroviario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 principali </a:t>
            </a:r>
            <a:r>
              <a:rPr lang="it-IT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problemi emersi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Il ruolo </a:t>
            </a:r>
            <a:r>
              <a:rPr lang="it-IT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proattivo </a:t>
            </a:r>
            <a:r>
              <a:rPr lang="it-IT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Federchimica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L'impatto del 4.0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24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dirty="0" smtClean="0">
                <a:solidFill>
                  <a:schemeClr val="accent2"/>
                </a:solidFill>
              </a:rPr>
              <a:t>Conclusioni</a:t>
            </a:r>
            <a:endParaRPr lang="it-IT" sz="2400" dirty="0">
              <a:solidFill>
                <a:schemeClr val="accent2"/>
              </a:solidFill>
            </a:endParaRPr>
          </a:p>
        </p:txBody>
      </p:sp>
      <p:cxnSp>
        <p:nvCxnSpPr>
          <p:cNvPr id="4" name="Connettore 1 3"/>
          <p:cNvCxnSpPr/>
          <p:nvPr/>
        </p:nvCxnSpPr>
        <p:spPr bwMode="auto">
          <a:xfrm>
            <a:off x="425442" y="620688"/>
            <a:ext cx="871855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itolo 1"/>
          <p:cNvSpPr txBox="1">
            <a:spLocks/>
          </p:cNvSpPr>
          <p:nvPr/>
        </p:nvSpPr>
        <p:spPr bwMode="auto">
          <a:xfrm>
            <a:off x="395536" y="13885"/>
            <a:ext cx="8707987" cy="46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Struttura della presentazione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5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contenuto 2"/>
          <p:cNvSpPr>
            <a:spLocks noGrp="1"/>
          </p:cNvSpPr>
          <p:nvPr>
            <p:ph idx="1"/>
          </p:nvPr>
        </p:nvSpPr>
        <p:spPr>
          <a:xfrm>
            <a:off x="539552" y="692696"/>
            <a:ext cx="8208267" cy="5328592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accent2"/>
                </a:solidFill>
              </a:rPr>
              <a:t>L'Industria Chimica è fortemente orientata a rilanciare il trasporto ferroviario, perché l’indice di </a:t>
            </a:r>
            <a:r>
              <a:rPr lang="it-IT" sz="2000" b="1" dirty="0" smtClean="0">
                <a:solidFill>
                  <a:schemeClr val="accent2"/>
                </a:solidFill>
              </a:rPr>
              <a:t>l’incidentalità</a:t>
            </a:r>
            <a:r>
              <a:rPr lang="it-IT" sz="2000" dirty="0" smtClean="0">
                <a:solidFill>
                  <a:schemeClr val="accent2"/>
                </a:solidFill>
              </a:rPr>
              <a:t> è inferiore rispetto alla strada;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it-IT" sz="2000" dirty="0" smtClean="0">
              <a:solidFill>
                <a:schemeClr val="accent2"/>
              </a:solidFill>
            </a:endParaRPr>
          </a:p>
          <a:p>
            <a:pPr algn="just"/>
            <a:r>
              <a:rPr lang="it-IT" sz="2000" dirty="0" smtClean="0">
                <a:solidFill>
                  <a:schemeClr val="accent2"/>
                </a:solidFill>
              </a:rPr>
              <a:t>Non </a:t>
            </a:r>
            <a:r>
              <a:rPr lang="it-IT" sz="2000" dirty="0">
                <a:solidFill>
                  <a:schemeClr val="accent2"/>
                </a:solidFill>
              </a:rPr>
              <a:t>si può </a:t>
            </a:r>
            <a:r>
              <a:rPr lang="it-IT" sz="2000" dirty="0" smtClean="0">
                <a:solidFill>
                  <a:schemeClr val="accent2"/>
                </a:solidFill>
              </a:rPr>
              <a:t>agevolare </a:t>
            </a:r>
            <a:r>
              <a:rPr lang="it-IT" sz="2000" u="sng" dirty="0" smtClean="0">
                <a:solidFill>
                  <a:schemeClr val="accent2"/>
                </a:solidFill>
              </a:rPr>
              <a:t>solo il</a:t>
            </a:r>
            <a:r>
              <a:rPr lang="it-IT" sz="2000" dirty="0" smtClean="0">
                <a:solidFill>
                  <a:schemeClr val="accent2"/>
                </a:solidFill>
              </a:rPr>
              <a:t> </a:t>
            </a:r>
            <a:r>
              <a:rPr lang="it-IT" sz="2000" dirty="0">
                <a:solidFill>
                  <a:schemeClr val="accent2"/>
                </a:solidFill>
              </a:rPr>
              <a:t>trasporto </a:t>
            </a:r>
            <a:r>
              <a:rPr lang="it-IT" sz="2000" dirty="0" smtClean="0">
                <a:solidFill>
                  <a:schemeClr val="accent2"/>
                </a:solidFill>
              </a:rPr>
              <a:t>multimodale, ma </a:t>
            </a:r>
            <a:r>
              <a:rPr lang="it-IT" sz="2000" dirty="0">
                <a:solidFill>
                  <a:schemeClr val="accent2"/>
                </a:solidFill>
              </a:rPr>
              <a:t>occorre incentivare anche il </a:t>
            </a:r>
            <a:r>
              <a:rPr lang="it-IT" sz="2000" dirty="0" smtClean="0">
                <a:solidFill>
                  <a:schemeClr val="accent2"/>
                </a:solidFill>
              </a:rPr>
              <a:t>Trasporto Ferroviario </a:t>
            </a:r>
            <a:r>
              <a:rPr lang="it-IT" sz="2000" b="1" dirty="0">
                <a:solidFill>
                  <a:schemeClr val="accent2"/>
                </a:solidFill>
              </a:rPr>
              <a:t>puro</a:t>
            </a:r>
            <a:r>
              <a:rPr lang="it-IT" sz="2000" dirty="0">
                <a:solidFill>
                  <a:schemeClr val="accent2"/>
                </a:solidFill>
              </a:rPr>
              <a:t>, </a:t>
            </a:r>
            <a:r>
              <a:rPr lang="it-IT" sz="2000" dirty="0" smtClean="0">
                <a:solidFill>
                  <a:schemeClr val="accent2"/>
                </a:solidFill>
              </a:rPr>
              <a:t>con la </a:t>
            </a:r>
            <a:r>
              <a:rPr lang="it-IT" sz="2000" dirty="0">
                <a:solidFill>
                  <a:schemeClr val="accent2"/>
                </a:solidFill>
              </a:rPr>
              <a:t>riapertura dei raccordi esistenti e la messa in sicurezza di quelli ancora attivi</a:t>
            </a:r>
            <a:r>
              <a:rPr lang="it-IT" sz="2000" dirty="0" smtClean="0">
                <a:solidFill>
                  <a:schemeClr val="accent2"/>
                </a:solidFill>
              </a:rPr>
              <a:t>;</a:t>
            </a:r>
          </a:p>
          <a:p>
            <a:pPr algn="just"/>
            <a:endParaRPr lang="it-IT" sz="2000" dirty="0" smtClean="0">
              <a:solidFill>
                <a:schemeClr val="accent2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accent2"/>
                </a:solidFill>
              </a:rPr>
              <a:t>Occorre organizzare un Tavolo Permanente di confronto fra </a:t>
            </a:r>
            <a:r>
              <a:rPr lang="it-IT" sz="2000" dirty="0" err="1" smtClean="0">
                <a:solidFill>
                  <a:schemeClr val="accent2"/>
                </a:solidFill>
              </a:rPr>
              <a:t>Federchimica</a:t>
            </a:r>
            <a:r>
              <a:rPr lang="it-IT" sz="2000" dirty="0" smtClean="0">
                <a:solidFill>
                  <a:schemeClr val="accent2"/>
                </a:solidFill>
              </a:rPr>
              <a:t> e gli Stakeholders, dedicato alle </a:t>
            </a:r>
            <a:r>
              <a:rPr lang="it-IT" sz="2000" b="1" dirty="0" smtClean="0">
                <a:solidFill>
                  <a:schemeClr val="accent2"/>
                </a:solidFill>
              </a:rPr>
              <a:t>merci pericolose</a:t>
            </a:r>
            <a:r>
              <a:rPr lang="it-IT" sz="2000" dirty="0" smtClean="0">
                <a:solidFill>
                  <a:schemeClr val="accent2"/>
                </a:solidFill>
              </a:rPr>
              <a:t>, come previsto anche dalla "Proposta di Legge </a:t>
            </a:r>
            <a:r>
              <a:rPr lang="it-IT" sz="2000" dirty="0" err="1" smtClean="0">
                <a:solidFill>
                  <a:schemeClr val="accent2"/>
                </a:solidFill>
              </a:rPr>
              <a:t>Oliaro</a:t>
            </a:r>
            <a:r>
              <a:rPr lang="it-IT" sz="2000" dirty="0" smtClean="0">
                <a:solidFill>
                  <a:schemeClr val="accent2"/>
                </a:solidFill>
              </a:rPr>
              <a:t>", ancora in discussione;</a:t>
            </a:r>
          </a:p>
          <a:p>
            <a:pPr marL="0" indent="0" algn="just">
              <a:buNone/>
            </a:pPr>
            <a:endParaRPr lang="it-IT" sz="2000" dirty="0">
              <a:solidFill>
                <a:schemeClr val="accent2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accent2"/>
                </a:solidFill>
              </a:rPr>
              <a:t>Sono fondamentali le </a:t>
            </a:r>
            <a:r>
              <a:rPr lang="it-IT" sz="2000" b="1" dirty="0" err="1" smtClean="0">
                <a:solidFill>
                  <a:schemeClr val="accent2"/>
                </a:solidFill>
              </a:rPr>
              <a:t>partnerships</a:t>
            </a:r>
            <a:r>
              <a:rPr lang="it-IT" sz="2000" dirty="0" smtClean="0">
                <a:solidFill>
                  <a:schemeClr val="accent2"/>
                </a:solidFill>
              </a:rPr>
              <a:t> collegate con l’Europa.</a:t>
            </a:r>
            <a:endParaRPr lang="it-IT" sz="2000" dirty="0">
              <a:solidFill>
                <a:schemeClr val="accent2"/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 bwMode="auto">
          <a:xfrm>
            <a:off x="395536" y="0"/>
            <a:ext cx="8748464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9pPr>
          </a:lstStyle>
          <a:p>
            <a:pPr algn="l"/>
            <a:r>
              <a:rPr lang="it-IT" sz="2400" b="1" kern="0" dirty="0" smtClean="0">
                <a:solidFill>
                  <a:schemeClr val="accent2"/>
                </a:solidFill>
              </a:rPr>
              <a:t>Conclusioni</a:t>
            </a:r>
            <a:endParaRPr lang="it-IT" sz="2400" b="1" kern="0" dirty="0">
              <a:solidFill>
                <a:schemeClr val="accent2"/>
              </a:solidFill>
            </a:endParaRPr>
          </a:p>
        </p:txBody>
      </p:sp>
      <p:cxnSp>
        <p:nvCxnSpPr>
          <p:cNvPr id="12" name="Connettore 1 11"/>
          <p:cNvCxnSpPr/>
          <p:nvPr/>
        </p:nvCxnSpPr>
        <p:spPr bwMode="auto">
          <a:xfrm>
            <a:off x="452554" y="476672"/>
            <a:ext cx="867645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it-IT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71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135937" cy="1143000"/>
          </a:xfrm>
        </p:spPr>
        <p:txBody>
          <a:bodyPr/>
          <a:lstStyle/>
          <a:p>
            <a:r>
              <a:rPr lang="it-IT" dirty="0" smtClean="0"/>
              <a:t>Grazie dell’attenzione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852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37721" y="908720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dirty="0" smtClean="0">
                <a:solidFill>
                  <a:schemeClr val="accent2"/>
                </a:solidFill>
              </a:rPr>
              <a:t>L‘Industria Chimica e il trasporto ferroviario</a:t>
            </a:r>
          </a:p>
          <a:p>
            <a:endParaRPr lang="it-IT" sz="2400" dirty="0" smtClean="0">
              <a:solidFill>
                <a:schemeClr val="accent2"/>
              </a:solidFill>
            </a:endParaRPr>
          </a:p>
        </p:txBody>
      </p:sp>
      <p:cxnSp>
        <p:nvCxnSpPr>
          <p:cNvPr id="4" name="Connettore 1 3"/>
          <p:cNvCxnSpPr/>
          <p:nvPr/>
        </p:nvCxnSpPr>
        <p:spPr bwMode="auto">
          <a:xfrm>
            <a:off x="425442" y="764704"/>
            <a:ext cx="871855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itolo 1"/>
          <p:cNvSpPr txBox="1">
            <a:spLocks/>
          </p:cNvSpPr>
          <p:nvPr/>
        </p:nvSpPr>
        <p:spPr bwMode="auto">
          <a:xfrm>
            <a:off x="395536" y="13885"/>
            <a:ext cx="8707987" cy="750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Struttura della</a:t>
            </a:r>
            <a:r>
              <a:rPr kumimoji="0" lang="it-IT" sz="2400" b="1" i="0" u="none" strike="noStrike" kern="0" cap="none" spc="0" normalizeH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presentazione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4E521D-2EB9-43D6-BB12-015A74730A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6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6"/>
          <p:cNvCxnSpPr/>
          <p:nvPr/>
        </p:nvCxnSpPr>
        <p:spPr>
          <a:xfrm>
            <a:off x="5292080" y="2276872"/>
            <a:ext cx="2590295" cy="111079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 flipV="1">
            <a:off x="5364088" y="1628800"/>
            <a:ext cx="2518287" cy="36004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olo 1"/>
          <p:cNvSpPr txBox="1">
            <a:spLocks/>
          </p:cNvSpPr>
          <p:nvPr/>
        </p:nvSpPr>
        <p:spPr bwMode="auto">
          <a:xfrm>
            <a:off x="395536" y="13885"/>
            <a:ext cx="8748464" cy="46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La </a:t>
            </a:r>
            <a:r>
              <a:rPr kumimoji="0" lang="it-IT" sz="2400" b="1" i="0" u="none" strike="noStrike" kern="0" cap="none" spc="0" normalizeH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Logistica è un fattore strategico per Industria Chimica…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Helvetica"/>
              <a:ea typeface="+mj-ea"/>
              <a:cs typeface="+mj-cs"/>
            </a:endParaRPr>
          </a:p>
        </p:txBody>
      </p:sp>
      <p:cxnSp>
        <p:nvCxnSpPr>
          <p:cNvPr id="28" name="Connettore 1 27"/>
          <p:cNvCxnSpPr/>
          <p:nvPr/>
        </p:nvCxnSpPr>
        <p:spPr bwMode="auto">
          <a:xfrm>
            <a:off x="452554" y="476672"/>
            <a:ext cx="867645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CasellaDiTesto 30"/>
          <p:cNvSpPr txBox="1"/>
          <p:nvPr/>
        </p:nvSpPr>
        <p:spPr>
          <a:xfrm>
            <a:off x="452554" y="6568642"/>
            <a:ext cx="3291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accent2"/>
                </a:solidFill>
              </a:rPr>
              <a:t>Fonte: Federchimica, ISTAT, </a:t>
            </a:r>
            <a:r>
              <a:rPr lang="it-IT" sz="1400" dirty="0" err="1" smtClean="0">
                <a:solidFill>
                  <a:schemeClr val="accent2"/>
                </a:solidFill>
              </a:rPr>
              <a:t>Prometeia</a:t>
            </a:r>
            <a:endParaRPr lang="it-IT" sz="1400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21" name="Gra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869417"/>
              </p:ext>
            </p:extLst>
          </p:nvPr>
        </p:nvGraphicFramePr>
        <p:xfrm>
          <a:off x="452554" y="1411616"/>
          <a:ext cx="3944472" cy="4351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2" name="Connettore 1 21"/>
          <p:cNvCxnSpPr/>
          <p:nvPr/>
        </p:nvCxnSpPr>
        <p:spPr>
          <a:xfrm flipV="1">
            <a:off x="2699792" y="1628800"/>
            <a:ext cx="2592288" cy="151216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2699792" y="3387670"/>
            <a:ext cx="2592288" cy="104944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1694038" y="1189752"/>
            <a:ext cx="16514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1400" b="1" u="sng"/>
            </a:lvl1pPr>
          </a:lstStyle>
          <a:p>
            <a:r>
              <a:rPr lang="it-IT" sz="1200" dirty="0" err="1" smtClean="0"/>
              <a:t>Mld</a:t>
            </a:r>
            <a:r>
              <a:rPr lang="it-IT" sz="1200" dirty="0"/>
              <a:t> di </a:t>
            </a:r>
            <a:r>
              <a:rPr lang="it-IT" sz="1200" dirty="0" smtClean="0"/>
              <a:t>€ di fatturato</a:t>
            </a:r>
            <a:r>
              <a:rPr lang="it-IT" sz="1200" b="0" u="none" dirty="0" smtClean="0"/>
              <a:t> </a:t>
            </a:r>
            <a:endParaRPr lang="it-IT" sz="1200" b="0" u="none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4928509" y="1005086"/>
            <a:ext cx="1929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 u="sng"/>
            </a:lvl1pPr>
          </a:lstStyle>
          <a:p>
            <a:r>
              <a:rPr lang="it-IT" sz="1200" u="none" dirty="0" smtClean="0"/>
              <a:t>Incidenza % dei Costi</a:t>
            </a:r>
            <a:r>
              <a:rPr lang="it-IT" sz="1200" dirty="0" smtClean="0"/>
              <a:t> sul Conto Economico</a:t>
            </a:r>
            <a:endParaRPr lang="it-IT" sz="1200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7452320" y="1005085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 u="sng"/>
            </a:lvl1pPr>
          </a:lstStyle>
          <a:p>
            <a:r>
              <a:rPr lang="it-IT" sz="1200" u="none" dirty="0" smtClean="0"/>
              <a:t>Ripartizione % delle </a:t>
            </a:r>
            <a:r>
              <a:rPr lang="it-IT" sz="1200" dirty="0" smtClean="0"/>
              <a:t>modalità di trasporto</a:t>
            </a:r>
            <a:endParaRPr lang="it-IT" sz="1200" dirty="0"/>
          </a:p>
        </p:txBody>
      </p:sp>
      <p:graphicFrame>
        <p:nvGraphicFramePr>
          <p:cNvPr id="15" name="Gra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659749"/>
              </p:ext>
            </p:extLst>
          </p:nvPr>
        </p:nvGraphicFramePr>
        <p:xfrm>
          <a:off x="4395468" y="1479838"/>
          <a:ext cx="2295525" cy="309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a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596072"/>
              </p:ext>
            </p:extLst>
          </p:nvPr>
        </p:nvGraphicFramePr>
        <p:xfrm>
          <a:off x="7317035" y="1466750"/>
          <a:ext cx="1811975" cy="2106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4E521D-2EB9-43D6-BB12-015A74730A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8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a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7295447"/>
              </p:ext>
            </p:extLst>
          </p:nvPr>
        </p:nvGraphicFramePr>
        <p:xfrm>
          <a:off x="1172096" y="2324796"/>
          <a:ext cx="5871071" cy="3277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olo 1"/>
          <p:cNvSpPr txBox="1">
            <a:spLocks/>
          </p:cNvSpPr>
          <p:nvPr/>
        </p:nvSpPr>
        <p:spPr bwMode="auto">
          <a:xfrm>
            <a:off x="425441" y="16678"/>
            <a:ext cx="8707987" cy="59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kern="0" dirty="0" smtClean="0">
                <a:solidFill>
                  <a:srgbClr val="2D2D8A"/>
                </a:solidFill>
                <a:latin typeface="Helvetica"/>
              </a:rPr>
              <a:t>… con un ruolo non ancora sviluppato del traffico ferroviario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Helvetica"/>
            </a:endParaRPr>
          </a:p>
        </p:txBody>
      </p:sp>
      <p:cxnSp>
        <p:nvCxnSpPr>
          <p:cNvPr id="5" name="Connettore 1 4"/>
          <p:cNvCxnSpPr/>
          <p:nvPr/>
        </p:nvCxnSpPr>
        <p:spPr bwMode="auto">
          <a:xfrm>
            <a:off x="414870" y="620688"/>
            <a:ext cx="871855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CasellaDiTesto 15"/>
          <p:cNvSpPr txBox="1"/>
          <p:nvPr/>
        </p:nvSpPr>
        <p:spPr>
          <a:xfrm>
            <a:off x="3041458" y="1214237"/>
            <a:ext cx="2456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tx1"/>
                </a:solidFill>
              </a:rPr>
              <a:t>% sul totale </a:t>
            </a:r>
          </a:p>
          <a:p>
            <a:r>
              <a:rPr lang="it-IT" sz="1600" b="1" u="sng" dirty="0" smtClean="0">
                <a:solidFill>
                  <a:schemeClr val="tx1"/>
                </a:solidFill>
              </a:rPr>
              <a:t>trasporto chimico</a:t>
            </a:r>
          </a:p>
        </p:txBody>
      </p:sp>
      <p:cxnSp>
        <p:nvCxnSpPr>
          <p:cNvPr id="18" name="Connettore 1 17"/>
          <p:cNvCxnSpPr/>
          <p:nvPr/>
        </p:nvCxnSpPr>
        <p:spPr bwMode="auto">
          <a:xfrm flipV="1">
            <a:off x="1619672" y="4052988"/>
            <a:ext cx="432048" cy="915466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 bwMode="auto">
          <a:xfrm flipV="1">
            <a:off x="2483768" y="3044876"/>
            <a:ext cx="432048" cy="9361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 bwMode="auto">
          <a:xfrm>
            <a:off x="4644008" y="3590058"/>
            <a:ext cx="432048" cy="2160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 bwMode="auto">
          <a:xfrm flipV="1">
            <a:off x="5498412" y="3512928"/>
            <a:ext cx="430669" cy="2833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452554" y="6568642"/>
            <a:ext cx="3426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accent2"/>
                </a:solidFill>
              </a:rPr>
              <a:t>Fonte: Federchimica, ISTAT, EUROSTAT</a:t>
            </a:r>
          </a:p>
        </p:txBody>
      </p:sp>
      <p:cxnSp>
        <p:nvCxnSpPr>
          <p:cNvPr id="32" name="Connettore 1 31"/>
          <p:cNvCxnSpPr/>
          <p:nvPr/>
        </p:nvCxnSpPr>
        <p:spPr bwMode="auto">
          <a:xfrm flipH="1">
            <a:off x="5004048" y="5133108"/>
            <a:ext cx="72008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CasellaDiTesto 1"/>
          <p:cNvSpPr txBox="1"/>
          <p:nvPr/>
        </p:nvSpPr>
        <p:spPr>
          <a:xfrm>
            <a:off x="4001016" y="2410310"/>
            <a:ext cx="1579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Aumento burocrazia</a:t>
            </a:r>
            <a:endParaRPr lang="it-IT" sz="1100" dirty="0"/>
          </a:p>
        </p:txBody>
      </p:sp>
      <p:cxnSp>
        <p:nvCxnSpPr>
          <p:cNvPr id="6" name="Connettore 2 5"/>
          <p:cNvCxnSpPr/>
          <p:nvPr/>
        </p:nvCxnSpPr>
        <p:spPr bwMode="auto">
          <a:xfrm>
            <a:off x="3879005" y="2541115"/>
            <a:ext cx="0" cy="5037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Connettore 1 7"/>
          <p:cNvCxnSpPr/>
          <p:nvPr/>
        </p:nvCxnSpPr>
        <p:spPr bwMode="auto">
          <a:xfrm flipH="1">
            <a:off x="3131840" y="2541115"/>
            <a:ext cx="74716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CasellaDiTesto 16"/>
          <p:cNvSpPr txBox="1"/>
          <p:nvPr/>
        </p:nvSpPr>
        <p:spPr>
          <a:xfrm>
            <a:off x="2912904" y="2118973"/>
            <a:ext cx="12215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Abolizione traffico diffuso</a:t>
            </a:r>
            <a:endParaRPr lang="it-IT" sz="1100" dirty="0"/>
          </a:p>
        </p:txBody>
      </p:sp>
      <p:sp>
        <p:nvSpPr>
          <p:cNvPr id="9" name="Rettangolo 8"/>
          <p:cNvSpPr/>
          <p:nvPr/>
        </p:nvSpPr>
        <p:spPr bwMode="auto">
          <a:xfrm>
            <a:off x="6774719" y="1893972"/>
            <a:ext cx="432048" cy="3216276"/>
          </a:xfrm>
          <a:prstGeom prst="rect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1" name="Connettore 1 20"/>
          <p:cNvCxnSpPr/>
          <p:nvPr/>
        </p:nvCxnSpPr>
        <p:spPr bwMode="auto">
          <a:xfrm flipH="1">
            <a:off x="7149018" y="5117867"/>
            <a:ext cx="72038" cy="2160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CasellaDiTesto 9"/>
          <p:cNvSpPr txBox="1"/>
          <p:nvPr/>
        </p:nvSpPr>
        <p:spPr>
          <a:xfrm>
            <a:off x="6789528" y="1640622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16,8</a:t>
            </a:r>
            <a:endParaRPr lang="it-IT" sz="10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594699" y="5445224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Germania</a:t>
            </a:r>
            <a:endParaRPr lang="it-IT" sz="1000" dirty="0"/>
          </a:p>
        </p:txBody>
      </p:sp>
      <p:cxnSp>
        <p:nvCxnSpPr>
          <p:cNvPr id="7" name="Connettore 2 6"/>
          <p:cNvCxnSpPr/>
          <p:nvPr/>
        </p:nvCxnSpPr>
        <p:spPr bwMode="auto">
          <a:xfrm flipV="1">
            <a:off x="6990743" y="5133108"/>
            <a:ext cx="0" cy="3121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4E521D-2EB9-43D6-BB12-015A74730A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37721" y="908720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L'industria chimica e il trasporto ferroviario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2400" dirty="0" smtClean="0">
              <a:solidFill>
                <a:schemeClr val="accent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dirty="0" smtClean="0">
                <a:solidFill>
                  <a:schemeClr val="accent2"/>
                </a:solidFill>
              </a:rPr>
              <a:t> I principali problemi emersi</a:t>
            </a:r>
          </a:p>
          <a:p>
            <a:endParaRPr lang="it-IT" sz="24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4" name="Connettore 1 3"/>
          <p:cNvCxnSpPr/>
          <p:nvPr/>
        </p:nvCxnSpPr>
        <p:spPr bwMode="auto">
          <a:xfrm>
            <a:off x="425442" y="620688"/>
            <a:ext cx="871855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itolo 1"/>
          <p:cNvSpPr txBox="1">
            <a:spLocks/>
          </p:cNvSpPr>
          <p:nvPr/>
        </p:nvSpPr>
        <p:spPr bwMode="auto">
          <a:xfrm>
            <a:off x="395536" y="13885"/>
            <a:ext cx="8707987" cy="46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Struttura della presentazione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4E521D-2EB9-43D6-BB12-015A74730A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nettore 1 21"/>
          <p:cNvCxnSpPr/>
          <p:nvPr/>
        </p:nvCxnSpPr>
        <p:spPr bwMode="auto">
          <a:xfrm flipV="1">
            <a:off x="2037694" y="1916832"/>
            <a:ext cx="3902458" cy="19442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Connettore 1 23"/>
          <p:cNvCxnSpPr/>
          <p:nvPr/>
        </p:nvCxnSpPr>
        <p:spPr bwMode="auto">
          <a:xfrm>
            <a:off x="2051720" y="4293096"/>
            <a:ext cx="4104456" cy="360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CasellaDiTesto 49"/>
          <p:cNvSpPr txBox="1"/>
          <p:nvPr/>
        </p:nvSpPr>
        <p:spPr>
          <a:xfrm>
            <a:off x="4857685" y="1287178"/>
            <a:ext cx="17524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100"/>
            </a:lvl1pPr>
          </a:lstStyle>
          <a:p>
            <a:r>
              <a:rPr lang="it-IT" dirty="0" smtClean="0"/>
              <a:t>Pochi scali</a:t>
            </a:r>
            <a:endParaRPr lang="it-IT" dirty="0"/>
          </a:p>
        </p:txBody>
      </p:sp>
      <p:graphicFrame>
        <p:nvGraphicFramePr>
          <p:cNvPr id="27" name="Grafico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536027"/>
              </p:ext>
            </p:extLst>
          </p:nvPr>
        </p:nvGraphicFramePr>
        <p:xfrm>
          <a:off x="4031940" y="1463861"/>
          <a:ext cx="4680519" cy="3652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olo 1"/>
          <p:cNvSpPr txBox="1">
            <a:spLocks/>
          </p:cNvSpPr>
          <p:nvPr/>
        </p:nvSpPr>
        <p:spPr bwMode="auto">
          <a:xfrm>
            <a:off x="395536" y="0"/>
            <a:ext cx="8748464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9pPr>
          </a:lstStyle>
          <a:p>
            <a:pPr algn="l"/>
            <a:r>
              <a:rPr lang="it-IT" sz="2400" b="1" kern="0" dirty="0" smtClean="0">
                <a:solidFill>
                  <a:schemeClr val="accent2"/>
                </a:solidFill>
              </a:rPr>
              <a:t>Il trasporto su ferrovia non è ancora sviluppato in Italia, secondo un’indagine di circa 100 </a:t>
            </a:r>
            <a:r>
              <a:rPr lang="it-IT" sz="2400" b="1" kern="0" dirty="0" err="1" smtClean="0">
                <a:solidFill>
                  <a:schemeClr val="accent2"/>
                </a:solidFill>
              </a:rPr>
              <a:t>managers</a:t>
            </a:r>
            <a:endParaRPr lang="it-IT" sz="2400" b="1" kern="0" dirty="0">
              <a:solidFill>
                <a:schemeClr val="accent2"/>
              </a:solidFill>
            </a:endParaRPr>
          </a:p>
        </p:txBody>
      </p:sp>
      <p:cxnSp>
        <p:nvCxnSpPr>
          <p:cNvPr id="3" name="Connettore 1 2"/>
          <p:cNvCxnSpPr/>
          <p:nvPr/>
        </p:nvCxnSpPr>
        <p:spPr bwMode="auto">
          <a:xfrm>
            <a:off x="395536" y="764704"/>
            <a:ext cx="867645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CasellaDiTesto 5"/>
          <p:cNvSpPr txBox="1"/>
          <p:nvPr/>
        </p:nvSpPr>
        <p:spPr>
          <a:xfrm>
            <a:off x="452554" y="6525344"/>
            <a:ext cx="2375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accent2"/>
                </a:solidFill>
              </a:rPr>
              <a:t>Fonte: ISTAT, Federchimica</a:t>
            </a:r>
          </a:p>
        </p:txBody>
      </p:sp>
      <p:sp>
        <p:nvSpPr>
          <p:cNvPr id="4" name="Rettangolo 3"/>
          <p:cNvSpPr/>
          <p:nvPr/>
        </p:nvSpPr>
        <p:spPr bwMode="auto">
          <a:xfrm>
            <a:off x="1547664" y="1844824"/>
            <a:ext cx="504056" cy="24482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538839" y="1556791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20,7</a:t>
            </a:r>
            <a:endParaRPr lang="it-IT" sz="12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199002" y="908720"/>
            <a:ext cx="140936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b="1" dirty="0" err="1" smtClean="0"/>
              <a:t>Mld</a:t>
            </a:r>
            <a:r>
              <a:rPr lang="it-IT" sz="1050" b="1" dirty="0" smtClean="0"/>
              <a:t> di ton-km</a:t>
            </a:r>
          </a:p>
          <a:p>
            <a:r>
              <a:rPr lang="it-IT" sz="1050" b="1" dirty="0"/>
              <a:t>t</a:t>
            </a:r>
            <a:r>
              <a:rPr lang="it-IT" sz="1050" b="1" dirty="0" smtClean="0"/>
              <a:t>rasportate </a:t>
            </a:r>
          </a:p>
          <a:p>
            <a:r>
              <a:rPr lang="it-IT" sz="1050" b="1" u="sng" dirty="0" smtClean="0"/>
              <a:t>su ferrovia, in Italia</a:t>
            </a:r>
            <a:endParaRPr lang="it-IT" sz="1050" b="1" u="sng" dirty="0"/>
          </a:p>
        </p:txBody>
      </p:sp>
      <p:sp>
        <p:nvSpPr>
          <p:cNvPr id="15" name="Rettangolo 14"/>
          <p:cNvSpPr/>
          <p:nvPr/>
        </p:nvSpPr>
        <p:spPr bwMode="auto">
          <a:xfrm>
            <a:off x="1547664" y="3861048"/>
            <a:ext cx="504056" cy="432048"/>
          </a:xfrm>
          <a:prstGeom prst="rect">
            <a:avLst/>
          </a:prstGeom>
          <a:solidFill>
            <a:srgbClr val="00B05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5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3,2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538839" y="4293096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smtClean="0"/>
              <a:t>2016</a:t>
            </a:r>
            <a:endParaRPr lang="it-IT" sz="1100" dirty="0"/>
          </a:p>
        </p:txBody>
      </p:sp>
      <p:cxnSp>
        <p:nvCxnSpPr>
          <p:cNvPr id="18" name="Connettore 2 17"/>
          <p:cNvCxnSpPr/>
          <p:nvPr/>
        </p:nvCxnSpPr>
        <p:spPr bwMode="auto">
          <a:xfrm>
            <a:off x="539552" y="4005064"/>
            <a:ext cx="99928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CasellaDiTesto 19"/>
          <p:cNvSpPr txBox="1"/>
          <p:nvPr/>
        </p:nvSpPr>
        <p:spPr>
          <a:xfrm>
            <a:off x="558340" y="3574177"/>
            <a:ext cx="9893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% merci pericolose</a:t>
            </a:r>
            <a:endParaRPr lang="it-IT" sz="1100" dirty="0"/>
          </a:p>
        </p:txBody>
      </p:sp>
      <p:cxnSp>
        <p:nvCxnSpPr>
          <p:cNvPr id="31" name="Connettore 1 30"/>
          <p:cNvCxnSpPr/>
          <p:nvPr/>
        </p:nvCxnSpPr>
        <p:spPr bwMode="auto">
          <a:xfrm>
            <a:off x="7020272" y="2759843"/>
            <a:ext cx="15841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CasellaDiTesto 31"/>
          <p:cNvSpPr txBox="1"/>
          <p:nvPr/>
        </p:nvSpPr>
        <p:spPr>
          <a:xfrm>
            <a:off x="7713075" y="2350718"/>
            <a:ext cx="10353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Costa più della strada</a:t>
            </a:r>
            <a:endParaRPr lang="it-IT" sz="1100" dirty="0"/>
          </a:p>
        </p:txBody>
      </p:sp>
      <p:cxnSp>
        <p:nvCxnSpPr>
          <p:cNvPr id="34" name="Connettore 1 33"/>
          <p:cNvCxnSpPr/>
          <p:nvPr/>
        </p:nvCxnSpPr>
        <p:spPr bwMode="auto">
          <a:xfrm>
            <a:off x="6444208" y="4653136"/>
            <a:ext cx="23042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CasellaDiTesto 34"/>
          <p:cNvSpPr txBox="1"/>
          <p:nvPr/>
        </p:nvSpPr>
        <p:spPr>
          <a:xfrm>
            <a:off x="7080731" y="4422360"/>
            <a:ext cx="17524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100"/>
            </a:lvl1pPr>
          </a:lstStyle>
          <a:p>
            <a:r>
              <a:rPr lang="it-IT" dirty="0"/>
              <a:t>Abolizione traffico diffuso</a:t>
            </a:r>
          </a:p>
        </p:txBody>
      </p:sp>
      <p:cxnSp>
        <p:nvCxnSpPr>
          <p:cNvPr id="38" name="Connettore 1 37"/>
          <p:cNvCxnSpPr/>
          <p:nvPr/>
        </p:nvCxnSpPr>
        <p:spPr bwMode="auto">
          <a:xfrm flipH="1">
            <a:off x="3779912" y="3941523"/>
            <a:ext cx="15841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CasellaDiTesto 38"/>
          <p:cNvSpPr txBox="1"/>
          <p:nvPr/>
        </p:nvSpPr>
        <p:spPr>
          <a:xfrm>
            <a:off x="3755701" y="3718053"/>
            <a:ext cx="17524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100"/>
            </a:lvl1pPr>
          </a:lstStyle>
          <a:p>
            <a:r>
              <a:rPr lang="it-IT" dirty="0" smtClean="0"/>
              <a:t>Raccordi non attivi</a:t>
            </a:r>
            <a:endParaRPr lang="it-IT" dirty="0"/>
          </a:p>
        </p:txBody>
      </p:sp>
      <p:cxnSp>
        <p:nvCxnSpPr>
          <p:cNvPr id="41" name="Connettore 1 40"/>
          <p:cNvCxnSpPr/>
          <p:nvPr/>
        </p:nvCxnSpPr>
        <p:spPr bwMode="auto">
          <a:xfrm flipH="1">
            <a:off x="5076056" y="2852936"/>
            <a:ext cx="2880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CasellaDiTesto 41"/>
          <p:cNvSpPr txBox="1"/>
          <p:nvPr/>
        </p:nvSpPr>
        <p:spPr>
          <a:xfrm>
            <a:off x="3738766" y="2888940"/>
            <a:ext cx="17524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100"/>
            </a:lvl1pPr>
          </a:lstStyle>
          <a:p>
            <a:r>
              <a:rPr lang="it-IT" dirty="0" smtClean="0"/>
              <a:t>Pochi investimenti infrastrutturali</a:t>
            </a:r>
            <a:endParaRPr lang="it-IT" dirty="0"/>
          </a:p>
        </p:txBody>
      </p:sp>
      <p:cxnSp>
        <p:nvCxnSpPr>
          <p:cNvPr id="43" name="Connettore 1 42"/>
          <p:cNvCxnSpPr/>
          <p:nvPr/>
        </p:nvCxnSpPr>
        <p:spPr bwMode="auto">
          <a:xfrm flipH="1">
            <a:off x="4857685" y="1536869"/>
            <a:ext cx="80419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Connettore 1 44"/>
          <p:cNvCxnSpPr/>
          <p:nvPr/>
        </p:nvCxnSpPr>
        <p:spPr bwMode="auto">
          <a:xfrm>
            <a:off x="5817342" y="2187930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Connettore 1 46"/>
          <p:cNvCxnSpPr/>
          <p:nvPr/>
        </p:nvCxnSpPr>
        <p:spPr bwMode="auto">
          <a:xfrm flipH="1" flipV="1">
            <a:off x="5661878" y="1548788"/>
            <a:ext cx="155464" cy="6284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Connettore 1 28"/>
          <p:cNvCxnSpPr/>
          <p:nvPr/>
        </p:nvCxnSpPr>
        <p:spPr bwMode="auto">
          <a:xfrm flipV="1">
            <a:off x="4904893" y="2845799"/>
            <a:ext cx="171163" cy="4740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Connettore 1 32"/>
          <p:cNvCxnSpPr/>
          <p:nvPr/>
        </p:nvCxnSpPr>
        <p:spPr bwMode="auto">
          <a:xfrm flipH="1">
            <a:off x="3779912" y="3319827"/>
            <a:ext cx="112498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4E521D-2EB9-43D6-BB12-015A74730A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9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480564"/>
              </p:ext>
            </p:extLst>
          </p:nvPr>
        </p:nvGraphicFramePr>
        <p:xfrm>
          <a:off x="545654" y="980728"/>
          <a:ext cx="7482730" cy="565893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81930"/>
                <a:gridCol w="3528392"/>
                <a:gridCol w="3672408"/>
              </a:tblGrid>
              <a:tr h="394632">
                <a:tc gridSpan="2"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Problemi</a:t>
                      </a:r>
                      <a:r>
                        <a:rPr lang="it-IT" sz="140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emersi</a:t>
                      </a:r>
                      <a:endParaRPr lang="it-IT" sz="14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20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Conseguenze</a:t>
                      </a:r>
                      <a:r>
                        <a:rPr lang="it-IT" sz="140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 le Imprese</a:t>
                      </a:r>
                      <a:endParaRPr lang="it-IT" sz="14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17536">
                <a:tc rowSpan="3"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endParaRPr lang="it-IT" sz="1400" dirty="0" smtClean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-85725" algn="l">
                        <a:buFontTx/>
                        <a:buChar char="-"/>
                      </a:pPr>
                      <a:r>
                        <a:rPr lang="it-IT" sz="1400" dirty="0" smtClean="0">
                          <a:solidFill>
                            <a:schemeClr val="accent2"/>
                          </a:solidFill>
                        </a:rPr>
                        <a:t>Dopo l’incidente di Viareggio</a:t>
                      </a:r>
                      <a:r>
                        <a:rPr lang="it-IT" sz="1400" baseline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it-IT" sz="1400" dirty="0" smtClean="0">
                          <a:solidFill>
                            <a:schemeClr val="accent2"/>
                          </a:solidFill>
                        </a:rPr>
                        <a:t>introdotti molti appesantimenti sui controlli solo burocratici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 algn="l">
                        <a:buFontTx/>
                        <a:buChar char="-"/>
                      </a:pPr>
                      <a:r>
                        <a:rPr lang="it-IT" sz="1400" baseline="0" dirty="0" smtClean="0">
                          <a:solidFill>
                            <a:schemeClr val="accent2"/>
                          </a:solidFill>
                        </a:rPr>
                        <a:t>Blocco ai confini per compilare check </a:t>
                      </a:r>
                      <a:r>
                        <a:rPr lang="it-IT" sz="1400" baseline="0" dirty="0" err="1" smtClean="0">
                          <a:solidFill>
                            <a:schemeClr val="accent2"/>
                          </a:solidFill>
                        </a:rPr>
                        <a:t>lists</a:t>
                      </a:r>
                      <a:r>
                        <a:rPr lang="it-IT" sz="1400" baseline="0" dirty="0" smtClean="0">
                          <a:solidFill>
                            <a:schemeClr val="accent2"/>
                          </a:solidFill>
                        </a:rPr>
                        <a:t> di controllo in importazione</a:t>
                      </a:r>
                    </a:p>
                    <a:p>
                      <a:pPr marL="0" indent="0" algn="l">
                        <a:buFontTx/>
                        <a:buNone/>
                      </a:pPr>
                      <a:endParaRPr lang="it-IT" sz="1400" baseline="0" dirty="0" smtClean="0">
                        <a:solidFill>
                          <a:schemeClr val="accent2"/>
                        </a:solidFill>
                      </a:endParaRPr>
                    </a:p>
                    <a:p>
                      <a:pPr marL="180975" indent="-180975" algn="l">
                        <a:buFontTx/>
                        <a:buChar char="-"/>
                      </a:pPr>
                      <a:r>
                        <a:rPr lang="it-IT" sz="1400" baseline="0" dirty="0" err="1" smtClean="0">
                          <a:solidFill>
                            <a:schemeClr val="accent2"/>
                          </a:solidFill>
                        </a:rPr>
                        <a:t>Inseverimento</a:t>
                      </a:r>
                      <a:r>
                        <a:rPr lang="it-IT" sz="1400" baseline="0" dirty="0" smtClean="0">
                          <a:solidFill>
                            <a:schemeClr val="accent2"/>
                          </a:solidFill>
                        </a:rPr>
                        <a:t> normativo su "Sosta Tecnica" e "Organizzazione Treni"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-85725" algn="l">
                        <a:buFontTx/>
                        <a:buChar char="-"/>
                      </a:pPr>
                      <a:r>
                        <a:rPr lang="it-IT" sz="1400" dirty="0" smtClean="0">
                          <a:solidFill>
                            <a:schemeClr val="accent2"/>
                          </a:solidFill>
                        </a:rPr>
                        <a:t>Diverse normative e standard tecnici nei Paesi Europei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 algn="l">
                        <a:buFontTx/>
                        <a:buChar char="-"/>
                      </a:pPr>
                      <a:r>
                        <a:rPr lang="it-IT" sz="1400" baseline="0" dirty="0" smtClean="0">
                          <a:solidFill>
                            <a:schemeClr val="accent2"/>
                          </a:solidFill>
                        </a:rPr>
                        <a:t>Complessa gestione della filiera del trasporto ferroviario, tipicamente internazionale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sz="1400" dirty="0" smtClean="0">
                          <a:solidFill>
                            <a:schemeClr val="accent2"/>
                          </a:solidFill>
                        </a:rPr>
                        <a:t>Aumento di "Segnalazioni di Anomalie" nel Trasporto verso</a:t>
                      </a:r>
                      <a:r>
                        <a:rPr lang="it-IT" sz="1400" baseline="0" dirty="0" smtClean="0">
                          <a:solidFill>
                            <a:schemeClr val="accent2"/>
                          </a:solidFill>
                        </a:rPr>
                        <a:t> l‘Estero</a:t>
                      </a:r>
                      <a:endParaRPr lang="it-IT" sz="1400" dirty="0" smtClean="0">
                        <a:solidFill>
                          <a:schemeClr val="accent2"/>
                        </a:solidFill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endParaRPr lang="it-IT" sz="1400" dirty="0" smtClean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sz="1400" baseline="0" dirty="0" smtClean="0">
                          <a:solidFill>
                            <a:schemeClr val="accent2"/>
                          </a:solidFill>
                        </a:rPr>
                        <a:t>Rallentamento flussi, aumento dei tempi e dei costi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7416">
                <a:tc rowSpan="3"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endParaRPr lang="it-IT" sz="1400" dirty="0" smtClean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sz="1400" dirty="0" smtClean="0">
                          <a:solidFill>
                            <a:schemeClr val="accent2"/>
                          </a:solidFill>
                        </a:rPr>
                        <a:t>"Traffico Diffuso" delle merci pericolose abolito dal principale Operatore Nazionale!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 algn="l">
                        <a:buFontTx/>
                        <a:buChar char="-"/>
                      </a:pPr>
                      <a:r>
                        <a:rPr lang="it-IT" sz="1400" kern="120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Aumento dei costi per organizzare un "Treno Completo" di pochi vagoni</a:t>
                      </a:r>
                    </a:p>
                    <a:p>
                      <a:pPr marL="180975" indent="-180975" algn="l">
                        <a:buFontTx/>
                        <a:buChar char="-"/>
                      </a:pPr>
                      <a:r>
                        <a:rPr lang="it-IT" sz="1400" kern="120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Passaggio alla strada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40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sz="1400" dirty="0" smtClean="0">
                          <a:solidFill>
                            <a:schemeClr val="accent2"/>
                          </a:solidFill>
                        </a:rPr>
                        <a:t>chiusura di numerosi scali</a:t>
                      </a:r>
                      <a:r>
                        <a:rPr lang="it-IT" sz="1400" baseline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it-IT" sz="1400" dirty="0" smtClean="0">
                          <a:solidFill>
                            <a:schemeClr val="accent2"/>
                          </a:solidFill>
                        </a:rPr>
                        <a:t>ferroviari:   </a:t>
                      </a:r>
                    </a:p>
                    <a:p>
                      <a:pPr marL="285750" marR="0" indent="-2000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400" dirty="0" smtClean="0">
                          <a:solidFill>
                            <a:schemeClr val="accent2"/>
                          </a:solidFill>
                        </a:rPr>
                        <a:t>nel</a:t>
                      </a:r>
                      <a:r>
                        <a:rPr lang="it-IT" sz="1400" baseline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it-IT" sz="1400" dirty="0" smtClean="0">
                          <a:solidFill>
                            <a:schemeClr val="accent2"/>
                          </a:solidFill>
                        </a:rPr>
                        <a:t>2000 erano oltre 1.000;</a:t>
                      </a:r>
                    </a:p>
                    <a:p>
                      <a:pPr marL="285750" marR="0" indent="-2000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400" baseline="0" dirty="0" smtClean="0">
                          <a:solidFill>
                            <a:schemeClr val="accent2"/>
                          </a:solidFill>
                        </a:rPr>
                        <a:t>nel </a:t>
                      </a:r>
                      <a:r>
                        <a:rPr lang="it-IT" sz="1400" dirty="0" smtClean="0">
                          <a:solidFill>
                            <a:schemeClr val="accent2"/>
                          </a:solidFill>
                        </a:rPr>
                        <a:t>2016 sono 222.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sz="1400" kern="120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Diminuzione volumi e minore sostenibilità del trasporto ferroviario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34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-85725" algn="l">
                        <a:buFontTx/>
                        <a:buChar char="-"/>
                      </a:pPr>
                      <a:r>
                        <a:rPr lang="it-IT" sz="1400" dirty="0" smtClean="0">
                          <a:solidFill>
                            <a:schemeClr val="accent2"/>
                          </a:solidFill>
                        </a:rPr>
                        <a:t>Blocco</a:t>
                      </a:r>
                      <a:r>
                        <a:rPr lang="it-IT" sz="1400" baseline="0" dirty="0" smtClean="0">
                          <a:solidFill>
                            <a:schemeClr val="accent2"/>
                          </a:solidFill>
                        </a:rPr>
                        <a:t> momentaneo del Corridoio "Genova – Rotterdam" (Linea nei pressi della città di </a:t>
                      </a:r>
                      <a:r>
                        <a:rPr lang="it-IT" sz="1400" baseline="0" dirty="0" err="1" smtClean="0">
                          <a:solidFill>
                            <a:schemeClr val="accent2"/>
                          </a:solidFill>
                        </a:rPr>
                        <a:t>Rastatt</a:t>
                      </a:r>
                      <a:r>
                        <a:rPr lang="it-IT" sz="1400" baseline="0" dirty="0" smtClean="0">
                          <a:solidFill>
                            <a:schemeClr val="accent2"/>
                          </a:solidFill>
                        </a:rPr>
                        <a:t>)</a:t>
                      </a:r>
                      <a:endParaRPr lang="it-IT" sz="1400" dirty="0" smtClean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sz="1400" kern="120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Attualmente solo il 25% del traffico può essere svolto, su percorsi alternativi (15% intermodale) con fermi della produzione</a:t>
                      </a:r>
                      <a:endParaRPr lang="it-IT" sz="1400" kern="1200" baseline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01638" y="44624"/>
            <a:ext cx="81655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sz="2400" b="1" kern="0" dirty="0" smtClean="0">
                <a:solidFill>
                  <a:schemeClr val="accent2"/>
                </a:solidFill>
              </a:rPr>
              <a:t>5 principali problemi con conseguenze per la competitività dell‘Industria Chimica</a:t>
            </a:r>
            <a:endParaRPr lang="it-IT" sz="2400" b="1" kern="0" dirty="0">
              <a:solidFill>
                <a:schemeClr val="accent2"/>
              </a:solidFill>
            </a:endParaRPr>
          </a:p>
        </p:txBody>
      </p:sp>
      <p:cxnSp>
        <p:nvCxnSpPr>
          <p:cNvPr id="11" name="Connettore 1 10"/>
          <p:cNvCxnSpPr/>
          <p:nvPr/>
        </p:nvCxnSpPr>
        <p:spPr bwMode="auto">
          <a:xfrm>
            <a:off x="395536" y="875621"/>
            <a:ext cx="8748464" cy="0"/>
          </a:xfrm>
          <a:prstGeom prst="line">
            <a:avLst/>
          </a:prstGeom>
          <a:solidFill>
            <a:schemeClr val="accent2"/>
          </a:solidFill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CasellaDiTesto 1"/>
          <p:cNvSpPr txBox="1"/>
          <p:nvPr/>
        </p:nvSpPr>
        <p:spPr>
          <a:xfrm rot="16200000">
            <a:off x="-174490" y="2658145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2"/>
                </a:solidFill>
              </a:rPr>
              <a:t>A</a:t>
            </a:r>
            <a:r>
              <a:rPr lang="it-IT" dirty="0" smtClean="0">
                <a:solidFill>
                  <a:schemeClr val="accent2"/>
                </a:solidFill>
              </a:rPr>
              <a:t>mministrativi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219373" y="5264098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2"/>
                </a:solidFill>
              </a:rPr>
              <a:t>Infrastrutturali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Freccia a destra 2"/>
          <p:cNvSpPr/>
          <p:nvPr/>
        </p:nvSpPr>
        <p:spPr bwMode="auto">
          <a:xfrm rot="10800000">
            <a:off x="7422448" y="1628800"/>
            <a:ext cx="504056" cy="72008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reccia a destra 7"/>
          <p:cNvSpPr/>
          <p:nvPr/>
        </p:nvSpPr>
        <p:spPr bwMode="auto">
          <a:xfrm rot="10800000">
            <a:off x="7562468" y="3344330"/>
            <a:ext cx="504056" cy="72008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984376" y="1339835"/>
            <a:ext cx="1224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Dopo 3 anni di lavoro con il MIT, il processo di semplificazione  è quasi concluso!</a:t>
            </a:r>
            <a:endParaRPr lang="it-IT" sz="12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8013744" y="3205425"/>
            <a:ext cx="1257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Workshop ad hoc con il MIT con oltre 120 partecipanti!</a:t>
            </a:r>
            <a:endParaRPr lang="it-IT" sz="120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4E521D-2EB9-43D6-BB12-015A74730A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8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37721" y="908720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L'industria chimica e il trasporto </a:t>
            </a:r>
            <a:r>
              <a:rPr lang="it-IT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ferroviario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Principali problemi emersi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24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dirty="0" smtClean="0">
                <a:solidFill>
                  <a:schemeClr val="accent2"/>
                </a:solidFill>
              </a:rPr>
              <a:t>Il ruolo proattivo di Federchimica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24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4" name="Connettore 1 3"/>
          <p:cNvCxnSpPr/>
          <p:nvPr/>
        </p:nvCxnSpPr>
        <p:spPr bwMode="auto">
          <a:xfrm>
            <a:off x="425442" y="620688"/>
            <a:ext cx="871855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itolo 1"/>
          <p:cNvSpPr txBox="1">
            <a:spLocks/>
          </p:cNvSpPr>
          <p:nvPr/>
        </p:nvSpPr>
        <p:spPr bwMode="auto">
          <a:xfrm>
            <a:off x="395536" y="13885"/>
            <a:ext cx="8707987" cy="46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Helvetic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Struttura della presentazione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4E521D-2EB9-43D6-BB12-015A74730A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ttangolo 78"/>
          <p:cNvSpPr/>
          <p:nvPr/>
        </p:nvSpPr>
        <p:spPr bwMode="auto">
          <a:xfrm>
            <a:off x="3070363" y="1341371"/>
            <a:ext cx="322766" cy="274912"/>
          </a:xfrm>
          <a:prstGeom prst="rect">
            <a:avLst/>
          </a:prstGeom>
          <a:pattFill prst="wdDnDiag">
            <a:fgClr>
              <a:srgbClr val="FCA778"/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5" name="Rettangolo 84"/>
          <p:cNvSpPr/>
          <p:nvPr/>
        </p:nvSpPr>
        <p:spPr bwMode="auto">
          <a:xfrm>
            <a:off x="3533470" y="2593172"/>
            <a:ext cx="322766" cy="274912"/>
          </a:xfrm>
          <a:prstGeom prst="rect">
            <a:avLst/>
          </a:prstGeom>
          <a:pattFill prst="wdDnDiag">
            <a:fgClr>
              <a:srgbClr val="FCA778"/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6" name="Rettangolo 85"/>
          <p:cNvSpPr/>
          <p:nvPr/>
        </p:nvSpPr>
        <p:spPr bwMode="auto">
          <a:xfrm>
            <a:off x="4305203" y="3062849"/>
            <a:ext cx="322766" cy="274912"/>
          </a:xfrm>
          <a:prstGeom prst="rect">
            <a:avLst/>
          </a:prstGeom>
          <a:pattFill prst="wdDnDiag">
            <a:fgClr>
              <a:srgbClr val="FCA778"/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4" name="Rettangolo 73"/>
          <p:cNvSpPr/>
          <p:nvPr/>
        </p:nvSpPr>
        <p:spPr bwMode="auto">
          <a:xfrm>
            <a:off x="3442573" y="2887151"/>
            <a:ext cx="322766" cy="273873"/>
          </a:xfrm>
          <a:prstGeom prst="rect">
            <a:avLst/>
          </a:prstGeom>
          <a:pattFill prst="wdDnDiag">
            <a:fgClr>
              <a:schemeClr val="accent5">
                <a:lumMod val="75000"/>
              </a:schemeClr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5" name="Rettangolo 74"/>
          <p:cNvSpPr/>
          <p:nvPr/>
        </p:nvSpPr>
        <p:spPr bwMode="auto">
          <a:xfrm>
            <a:off x="5744937" y="3646939"/>
            <a:ext cx="322766" cy="273873"/>
          </a:xfrm>
          <a:prstGeom prst="rect">
            <a:avLst/>
          </a:prstGeom>
          <a:pattFill prst="wdDnDiag">
            <a:fgClr>
              <a:schemeClr val="accent5">
                <a:lumMod val="75000"/>
              </a:schemeClr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4" name="Rettangolo 83"/>
          <p:cNvSpPr/>
          <p:nvPr/>
        </p:nvSpPr>
        <p:spPr bwMode="auto">
          <a:xfrm>
            <a:off x="2505974" y="1196752"/>
            <a:ext cx="322766" cy="273873"/>
          </a:xfrm>
          <a:prstGeom prst="rect">
            <a:avLst/>
          </a:prstGeom>
          <a:pattFill prst="wdDnDiag">
            <a:fgClr>
              <a:schemeClr val="accent5">
                <a:lumMod val="75000"/>
              </a:schemeClr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01638" y="44624"/>
            <a:ext cx="81655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sz="2400" b="1" kern="0" dirty="0" smtClean="0">
                <a:solidFill>
                  <a:schemeClr val="accent2"/>
                </a:solidFill>
              </a:rPr>
              <a:t>In 8 aree geografiche, con pochi interventi si potrebbe rilanciare il trasporto ferroviario…</a:t>
            </a:r>
            <a:endParaRPr lang="it-IT" sz="2400" b="1" kern="0" dirty="0">
              <a:solidFill>
                <a:schemeClr val="accent2"/>
              </a:solidFill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1936026" y="885356"/>
            <a:ext cx="5163809" cy="5557031"/>
            <a:chOff x="212725" y="1112837"/>
            <a:chExt cx="6292850" cy="7192963"/>
          </a:xfrm>
        </p:grpSpPr>
        <p:sp>
          <p:nvSpPr>
            <p:cNvPr id="5" name="Rettangolo 4"/>
            <p:cNvSpPr/>
            <p:nvPr/>
          </p:nvSpPr>
          <p:spPr>
            <a:xfrm>
              <a:off x="2701017" y="3524059"/>
              <a:ext cx="989012" cy="890035"/>
            </a:xfrm>
            <a:prstGeom prst="rect">
              <a:avLst/>
            </a:prstGeom>
            <a:noFill/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Freeform 13"/>
            <p:cNvSpPr>
              <a:spLocks/>
            </p:cNvSpPr>
            <p:nvPr/>
          </p:nvSpPr>
          <p:spPr bwMode="auto">
            <a:xfrm>
              <a:off x="212725" y="1401762"/>
              <a:ext cx="1335088" cy="1562100"/>
            </a:xfrm>
            <a:custGeom>
              <a:avLst/>
              <a:gdLst>
                <a:gd name="T0" fmla="*/ 2147483647 w 845"/>
                <a:gd name="T1" fmla="*/ 2147483647 h 1064"/>
                <a:gd name="T2" fmla="*/ 2147483647 w 845"/>
                <a:gd name="T3" fmla="*/ 2147483647 h 1064"/>
                <a:gd name="T4" fmla="*/ 2147483647 w 845"/>
                <a:gd name="T5" fmla="*/ 2147483647 h 1064"/>
                <a:gd name="T6" fmla="*/ 2147483647 w 845"/>
                <a:gd name="T7" fmla="*/ 2147483647 h 1064"/>
                <a:gd name="T8" fmla="*/ 2147483647 w 845"/>
                <a:gd name="T9" fmla="*/ 0 h 1064"/>
                <a:gd name="T10" fmla="*/ 2147483647 w 845"/>
                <a:gd name="T11" fmla="*/ 2147483647 h 1064"/>
                <a:gd name="T12" fmla="*/ 2147483647 w 845"/>
                <a:gd name="T13" fmla="*/ 2147483647 h 1064"/>
                <a:gd name="T14" fmla="*/ 2147483647 w 845"/>
                <a:gd name="T15" fmla="*/ 2147483647 h 1064"/>
                <a:gd name="T16" fmla="*/ 2147483647 w 845"/>
                <a:gd name="T17" fmla="*/ 2147483647 h 1064"/>
                <a:gd name="T18" fmla="*/ 2147483647 w 845"/>
                <a:gd name="T19" fmla="*/ 2147483647 h 1064"/>
                <a:gd name="T20" fmla="*/ 2147483647 w 845"/>
                <a:gd name="T21" fmla="*/ 2147483647 h 1064"/>
                <a:gd name="T22" fmla="*/ 2147483647 w 845"/>
                <a:gd name="T23" fmla="*/ 2147483647 h 1064"/>
                <a:gd name="T24" fmla="*/ 2147483647 w 845"/>
                <a:gd name="T25" fmla="*/ 2147483647 h 1064"/>
                <a:gd name="T26" fmla="*/ 2147483647 w 845"/>
                <a:gd name="T27" fmla="*/ 2147483647 h 1064"/>
                <a:gd name="T28" fmla="*/ 2147483647 w 845"/>
                <a:gd name="T29" fmla="*/ 2147483647 h 1064"/>
                <a:gd name="T30" fmla="*/ 2147483647 w 845"/>
                <a:gd name="T31" fmla="*/ 2147483647 h 1064"/>
                <a:gd name="T32" fmla="*/ 2147483647 w 845"/>
                <a:gd name="T33" fmla="*/ 2147483647 h 1064"/>
                <a:gd name="T34" fmla="*/ 2147483647 w 845"/>
                <a:gd name="T35" fmla="*/ 2147483647 h 1064"/>
                <a:gd name="T36" fmla="*/ 2147483647 w 845"/>
                <a:gd name="T37" fmla="*/ 2147483647 h 1064"/>
                <a:gd name="T38" fmla="*/ 2147483647 w 845"/>
                <a:gd name="T39" fmla="*/ 2147483647 h 1064"/>
                <a:gd name="T40" fmla="*/ 2147483647 w 845"/>
                <a:gd name="T41" fmla="*/ 2147483647 h 1064"/>
                <a:gd name="T42" fmla="*/ 2147483647 w 845"/>
                <a:gd name="T43" fmla="*/ 2147483647 h 1064"/>
                <a:gd name="T44" fmla="*/ 2147483647 w 845"/>
                <a:gd name="T45" fmla="*/ 2147483647 h 1064"/>
                <a:gd name="T46" fmla="*/ 2147483647 w 845"/>
                <a:gd name="T47" fmla="*/ 2147483647 h 1064"/>
                <a:gd name="T48" fmla="*/ 2147483647 w 845"/>
                <a:gd name="T49" fmla="*/ 2147483647 h 1064"/>
                <a:gd name="T50" fmla="*/ 2147483647 w 845"/>
                <a:gd name="T51" fmla="*/ 2147483647 h 1064"/>
                <a:gd name="T52" fmla="*/ 2147483647 w 845"/>
                <a:gd name="T53" fmla="*/ 2147483647 h 1064"/>
                <a:gd name="T54" fmla="*/ 2147483647 w 845"/>
                <a:gd name="T55" fmla="*/ 2147483647 h 1064"/>
                <a:gd name="T56" fmla="*/ 2147483647 w 845"/>
                <a:gd name="T57" fmla="*/ 2147483647 h 1064"/>
                <a:gd name="T58" fmla="*/ 2147483647 w 845"/>
                <a:gd name="T59" fmla="*/ 2147483647 h 1064"/>
                <a:gd name="T60" fmla="*/ 2147483647 w 845"/>
                <a:gd name="T61" fmla="*/ 2147483647 h 1064"/>
                <a:gd name="T62" fmla="*/ 2147483647 w 845"/>
                <a:gd name="T63" fmla="*/ 2147483647 h 1064"/>
                <a:gd name="T64" fmla="*/ 2147483647 w 845"/>
                <a:gd name="T65" fmla="*/ 2147483647 h 1064"/>
                <a:gd name="T66" fmla="*/ 2147483647 w 845"/>
                <a:gd name="T67" fmla="*/ 2147483647 h 1064"/>
                <a:gd name="T68" fmla="*/ 2147483647 w 845"/>
                <a:gd name="T69" fmla="*/ 2147483647 h 1064"/>
                <a:gd name="T70" fmla="*/ 2147483647 w 845"/>
                <a:gd name="T71" fmla="*/ 2147483647 h 1064"/>
                <a:gd name="T72" fmla="*/ 2147483647 w 845"/>
                <a:gd name="T73" fmla="*/ 2147483647 h 1064"/>
                <a:gd name="T74" fmla="*/ 2147483647 w 845"/>
                <a:gd name="T75" fmla="*/ 2147483647 h 1064"/>
                <a:gd name="T76" fmla="*/ 2147483647 w 845"/>
                <a:gd name="T77" fmla="*/ 2147483647 h 1064"/>
                <a:gd name="T78" fmla="*/ 2147483647 w 845"/>
                <a:gd name="T79" fmla="*/ 2147483647 h 1064"/>
                <a:gd name="T80" fmla="*/ 2147483647 w 845"/>
                <a:gd name="T81" fmla="*/ 2147483647 h 1064"/>
                <a:gd name="T82" fmla="*/ 2147483647 w 845"/>
                <a:gd name="T83" fmla="*/ 2147483647 h 1064"/>
                <a:gd name="T84" fmla="*/ 2147483647 w 845"/>
                <a:gd name="T85" fmla="*/ 2147483647 h 1064"/>
                <a:gd name="T86" fmla="*/ 2147483647 w 845"/>
                <a:gd name="T87" fmla="*/ 2147483647 h 1064"/>
                <a:gd name="T88" fmla="*/ 2147483647 w 845"/>
                <a:gd name="T89" fmla="*/ 2147483647 h 1064"/>
                <a:gd name="T90" fmla="*/ 2147483647 w 845"/>
                <a:gd name="T91" fmla="*/ 2147483647 h 1064"/>
                <a:gd name="T92" fmla="*/ 2147483647 w 845"/>
                <a:gd name="T93" fmla="*/ 2147483647 h 1064"/>
                <a:gd name="T94" fmla="*/ 2147483647 w 845"/>
                <a:gd name="T95" fmla="*/ 2147483647 h 1064"/>
                <a:gd name="T96" fmla="*/ 0 w 845"/>
                <a:gd name="T97" fmla="*/ 2147483647 h 1064"/>
                <a:gd name="T98" fmla="*/ 2147483647 w 845"/>
                <a:gd name="T99" fmla="*/ 2147483647 h 1064"/>
                <a:gd name="T100" fmla="*/ 2147483647 w 845"/>
                <a:gd name="T101" fmla="*/ 2147483647 h 1064"/>
                <a:gd name="T102" fmla="*/ 2147483647 w 845"/>
                <a:gd name="T103" fmla="*/ 2147483647 h 1064"/>
                <a:gd name="T104" fmla="*/ 2147483647 w 845"/>
                <a:gd name="T105" fmla="*/ 2147483647 h 1064"/>
                <a:gd name="T106" fmla="*/ 2147483647 w 845"/>
                <a:gd name="T107" fmla="*/ 2147483647 h 1064"/>
                <a:gd name="T108" fmla="*/ 2147483647 w 845"/>
                <a:gd name="T109" fmla="*/ 2147483647 h 1064"/>
                <a:gd name="T110" fmla="*/ 2147483647 w 845"/>
                <a:gd name="T111" fmla="*/ 2147483647 h 1064"/>
                <a:gd name="T112" fmla="*/ 2147483647 w 845"/>
                <a:gd name="T113" fmla="*/ 2147483647 h 1064"/>
                <a:gd name="T114" fmla="*/ 2147483647 w 845"/>
                <a:gd name="T115" fmla="*/ 2147483647 h 1064"/>
                <a:gd name="T116" fmla="*/ 2147483647 w 845"/>
                <a:gd name="T117" fmla="*/ 2147483647 h 1064"/>
                <a:gd name="T118" fmla="*/ 2147483647 w 845"/>
                <a:gd name="T119" fmla="*/ 2147483647 h 1064"/>
                <a:gd name="T120" fmla="*/ 2147483647 w 845"/>
                <a:gd name="T121" fmla="*/ 2147483647 h 10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45" h="1064">
                  <a:moveTo>
                    <a:pt x="437" y="209"/>
                  </a:moveTo>
                  <a:lnTo>
                    <a:pt x="468" y="189"/>
                  </a:lnTo>
                  <a:lnTo>
                    <a:pt x="507" y="152"/>
                  </a:lnTo>
                  <a:lnTo>
                    <a:pt x="517" y="137"/>
                  </a:lnTo>
                  <a:lnTo>
                    <a:pt x="507" y="85"/>
                  </a:lnTo>
                  <a:lnTo>
                    <a:pt x="512" y="67"/>
                  </a:lnTo>
                  <a:lnTo>
                    <a:pt x="571" y="43"/>
                  </a:lnTo>
                  <a:lnTo>
                    <a:pt x="600" y="35"/>
                  </a:lnTo>
                  <a:lnTo>
                    <a:pt x="633" y="0"/>
                  </a:lnTo>
                  <a:lnTo>
                    <a:pt x="654" y="0"/>
                  </a:lnTo>
                  <a:lnTo>
                    <a:pt x="659" y="25"/>
                  </a:lnTo>
                  <a:lnTo>
                    <a:pt x="664" y="67"/>
                  </a:lnTo>
                  <a:lnTo>
                    <a:pt x="698" y="115"/>
                  </a:lnTo>
                  <a:lnTo>
                    <a:pt x="719" y="152"/>
                  </a:lnTo>
                  <a:lnTo>
                    <a:pt x="719" y="189"/>
                  </a:lnTo>
                  <a:lnTo>
                    <a:pt x="708" y="219"/>
                  </a:lnTo>
                  <a:lnTo>
                    <a:pt x="683" y="246"/>
                  </a:lnTo>
                  <a:lnTo>
                    <a:pt x="664" y="246"/>
                  </a:lnTo>
                  <a:lnTo>
                    <a:pt x="649" y="246"/>
                  </a:lnTo>
                  <a:lnTo>
                    <a:pt x="639" y="261"/>
                  </a:lnTo>
                  <a:lnTo>
                    <a:pt x="649" y="294"/>
                  </a:lnTo>
                  <a:lnTo>
                    <a:pt x="644" y="351"/>
                  </a:lnTo>
                  <a:lnTo>
                    <a:pt x="670" y="378"/>
                  </a:lnTo>
                  <a:lnTo>
                    <a:pt x="675" y="413"/>
                  </a:lnTo>
                  <a:lnTo>
                    <a:pt x="693" y="463"/>
                  </a:lnTo>
                  <a:lnTo>
                    <a:pt x="708" y="487"/>
                  </a:lnTo>
                  <a:lnTo>
                    <a:pt x="726" y="505"/>
                  </a:lnTo>
                  <a:lnTo>
                    <a:pt x="719" y="525"/>
                  </a:lnTo>
                  <a:lnTo>
                    <a:pt x="708" y="540"/>
                  </a:lnTo>
                  <a:lnTo>
                    <a:pt x="698" y="547"/>
                  </a:lnTo>
                  <a:lnTo>
                    <a:pt x="670" y="525"/>
                  </a:lnTo>
                  <a:lnTo>
                    <a:pt x="639" y="525"/>
                  </a:lnTo>
                  <a:lnTo>
                    <a:pt x="615" y="540"/>
                  </a:lnTo>
                  <a:lnTo>
                    <a:pt x="605" y="559"/>
                  </a:lnTo>
                  <a:lnTo>
                    <a:pt x="626" y="587"/>
                  </a:lnTo>
                  <a:lnTo>
                    <a:pt x="626" y="651"/>
                  </a:lnTo>
                  <a:lnTo>
                    <a:pt x="644" y="671"/>
                  </a:lnTo>
                  <a:lnTo>
                    <a:pt x="659" y="676"/>
                  </a:lnTo>
                  <a:lnTo>
                    <a:pt x="693" y="671"/>
                  </a:lnTo>
                  <a:lnTo>
                    <a:pt x="729" y="666"/>
                  </a:lnTo>
                  <a:lnTo>
                    <a:pt x="758" y="723"/>
                  </a:lnTo>
                  <a:lnTo>
                    <a:pt x="791" y="761"/>
                  </a:lnTo>
                  <a:lnTo>
                    <a:pt x="812" y="786"/>
                  </a:lnTo>
                  <a:lnTo>
                    <a:pt x="827" y="808"/>
                  </a:lnTo>
                  <a:lnTo>
                    <a:pt x="827" y="850"/>
                  </a:lnTo>
                  <a:lnTo>
                    <a:pt x="845" y="870"/>
                  </a:lnTo>
                  <a:lnTo>
                    <a:pt x="845" y="880"/>
                  </a:lnTo>
                  <a:lnTo>
                    <a:pt x="825" y="907"/>
                  </a:lnTo>
                  <a:lnTo>
                    <a:pt x="737" y="897"/>
                  </a:lnTo>
                  <a:lnTo>
                    <a:pt x="726" y="902"/>
                  </a:lnTo>
                  <a:lnTo>
                    <a:pt x="708" y="932"/>
                  </a:lnTo>
                  <a:lnTo>
                    <a:pt x="683" y="940"/>
                  </a:lnTo>
                  <a:lnTo>
                    <a:pt x="649" y="912"/>
                  </a:lnTo>
                  <a:lnTo>
                    <a:pt x="644" y="922"/>
                  </a:lnTo>
                  <a:lnTo>
                    <a:pt x="620" y="922"/>
                  </a:lnTo>
                  <a:lnTo>
                    <a:pt x="605" y="932"/>
                  </a:lnTo>
                  <a:lnTo>
                    <a:pt x="571" y="932"/>
                  </a:lnTo>
                  <a:lnTo>
                    <a:pt x="551" y="917"/>
                  </a:lnTo>
                  <a:lnTo>
                    <a:pt x="517" y="907"/>
                  </a:lnTo>
                  <a:lnTo>
                    <a:pt x="502" y="897"/>
                  </a:lnTo>
                  <a:lnTo>
                    <a:pt x="481" y="907"/>
                  </a:lnTo>
                  <a:lnTo>
                    <a:pt x="463" y="917"/>
                  </a:lnTo>
                  <a:lnTo>
                    <a:pt x="468" y="930"/>
                  </a:lnTo>
                  <a:lnTo>
                    <a:pt x="473" y="940"/>
                  </a:lnTo>
                  <a:lnTo>
                    <a:pt x="468" y="955"/>
                  </a:lnTo>
                  <a:lnTo>
                    <a:pt x="440" y="972"/>
                  </a:lnTo>
                  <a:lnTo>
                    <a:pt x="429" y="987"/>
                  </a:lnTo>
                  <a:lnTo>
                    <a:pt x="429" y="1012"/>
                  </a:lnTo>
                  <a:lnTo>
                    <a:pt x="429" y="1029"/>
                  </a:lnTo>
                  <a:lnTo>
                    <a:pt x="419" y="1044"/>
                  </a:lnTo>
                  <a:lnTo>
                    <a:pt x="393" y="1054"/>
                  </a:lnTo>
                  <a:lnTo>
                    <a:pt x="331" y="1059"/>
                  </a:lnTo>
                  <a:lnTo>
                    <a:pt x="290" y="1064"/>
                  </a:lnTo>
                  <a:lnTo>
                    <a:pt x="271" y="1039"/>
                  </a:lnTo>
                  <a:lnTo>
                    <a:pt x="246" y="1019"/>
                  </a:lnTo>
                  <a:lnTo>
                    <a:pt x="217" y="1002"/>
                  </a:lnTo>
                  <a:lnTo>
                    <a:pt x="207" y="1012"/>
                  </a:lnTo>
                  <a:lnTo>
                    <a:pt x="184" y="1022"/>
                  </a:lnTo>
                  <a:lnTo>
                    <a:pt x="171" y="1039"/>
                  </a:lnTo>
                  <a:lnTo>
                    <a:pt x="158" y="1049"/>
                  </a:lnTo>
                  <a:lnTo>
                    <a:pt x="142" y="1029"/>
                  </a:lnTo>
                  <a:lnTo>
                    <a:pt x="114" y="1012"/>
                  </a:lnTo>
                  <a:lnTo>
                    <a:pt x="83" y="1002"/>
                  </a:lnTo>
                  <a:lnTo>
                    <a:pt x="65" y="965"/>
                  </a:lnTo>
                  <a:lnTo>
                    <a:pt x="54" y="922"/>
                  </a:lnTo>
                  <a:lnTo>
                    <a:pt x="44" y="897"/>
                  </a:lnTo>
                  <a:lnTo>
                    <a:pt x="34" y="880"/>
                  </a:lnTo>
                  <a:lnTo>
                    <a:pt x="34" y="860"/>
                  </a:lnTo>
                  <a:lnTo>
                    <a:pt x="44" y="835"/>
                  </a:lnTo>
                  <a:lnTo>
                    <a:pt x="75" y="813"/>
                  </a:lnTo>
                  <a:lnTo>
                    <a:pt x="93" y="781"/>
                  </a:lnTo>
                  <a:lnTo>
                    <a:pt x="98" y="756"/>
                  </a:lnTo>
                  <a:lnTo>
                    <a:pt x="109" y="728"/>
                  </a:lnTo>
                  <a:lnTo>
                    <a:pt x="103" y="709"/>
                  </a:lnTo>
                  <a:lnTo>
                    <a:pt x="75" y="681"/>
                  </a:lnTo>
                  <a:lnTo>
                    <a:pt x="39" y="644"/>
                  </a:lnTo>
                  <a:lnTo>
                    <a:pt x="10" y="624"/>
                  </a:lnTo>
                  <a:lnTo>
                    <a:pt x="0" y="602"/>
                  </a:lnTo>
                  <a:lnTo>
                    <a:pt x="5" y="587"/>
                  </a:lnTo>
                  <a:lnTo>
                    <a:pt x="54" y="572"/>
                  </a:lnTo>
                  <a:lnTo>
                    <a:pt x="83" y="572"/>
                  </a:lnTo>
                  <a:lnTo>
                    <a:pt x="83" y="540"/>
                  </a:lnTo>
                  <a:lnTo>
                    <a:pt x="98" y="525"/>
                  </a:lnTo>
                  <a:lnTo>
                    <a:pt x="129" y="507"/>
                  </a:lnTo>
                  <a:lnTo>
                    <a:pt x="137" y="492"/>
                  </a:lnTo>
                  <a:lnTo>
                    <a:pt x="147" y="472"/>
                  </a:lnTo>
                  <a:lnTo>
                    <a:pt x="171" y="445"/>
                  </a:lnTo>
                  <a:lnTo>
                    <a:pt x="207" y="440"/>
                  </a:lnTo>
                  <a:lnTo>
                    <a:pt x="217" y="430"/>
                  </a:lnTo>
                  <a:lnTo>
                    <a:pt x="256" y="430"/>
                  </a:lnTo>
                  <a:lnTo>
                    <a:pt x="282" y="430"/>
                  </a:lnTo>
                  <a:lnTo>
                    <a:pt x="331" y="440"/>
                  </a:lnTo>
                  <a:lnTo>
                    <a:pt x="365" y="425"/>
                  </a:lnTo>
                  <a:lnTo>
                    <a:pt x="398" y="413"/>
                  </a:lnTo>
                  <a:lnTo>
                    <a:pt x="408" y="413"/>
                  </a:lnTo>
                  <a:lnTo>
                    <a:pt x="403" y="393"/>
                  </a:lnTo>
                  <a:lnTo>
                    <a:pt x="419" y="373"/>
                  </a:lnTo>
                  <a:lnTo>
                    <a:pt x="437" y="383"/>
                  </a:lnTo>
                  <a:lnTo>
                    <a:pt x="458" y="373"/>
                  </a:lnTo>
                  <a:lnTo>
                    <a:pt x="447" y="303"/>
                  </a:lnTo>
                  <a:lnTo>
                    <a:pt x="437" y="299"/>
                  </a:lnTo>
                  <a:lnTo>
                    <a:pt x="437" y="251"/>
                  </a:lnTo>
                  <a:lnTo>
                    <a:pt x="437" y="209"/>
                  </a:lnTo>
                  <a:close/>
                </a:path>
              </a:pathLst>
            </a:custGeom>
            <a:noFill/>
            <a:ln w="1117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4492625" y="4710113"/>
              <a:ext cx="2012950" cy="1473200"/>
            </a:xfrm>
            <a:custGeom>
              <a:avLst/>
              <a:gdLst>
                <a:gd name="T0" fmla="*/ 2147483647 w 1274"/>
                <a:gd name="T1" fmla="*/ 2147483647 h 1004"/>
                <a:gd name="T2" fmla="*/ 2147483647 w 1274"/>
                <a:gd name="T3" fmla="*/ 2147483647 h 1004"/>
                <a:gd name="T4" fmla="*/ 2147483647 w 1274"/>
                <a:gd name="T5" fmla="*/ 2147483647 h 1004"/>
                <a:gd name="T6" fmla="*/ 2147483647 w 1274"/>
                <a:gd name="T7" fmla="*/ 2147483647 h 1004"/>
                <a:gd name="T8" fmla="*/ 2147483647 w 1274"/>
                <a:gd name="T9" fmla="*/ 2147483647 h 1004"/>
                <a:gd name="T10" fmla="*/ 2147483647 w 1274"/>
                <a:gd name="T11" fmla="*/ 2147483647 h 1004"/>
                <a:gd name="T12" fmla="*/ 2147483647 w 1274"/>
                <a:gd name="T13" fmla="*/ 2147483647 h 1004"/>
                <a:gd name="T14" fmla="*/ 2147483647 w 1274"/>
                <a:gd name="T15" fmla="*/ 2147483647 h 1004"/>
                <a:gd name="T16" fmla="*/ 2147483647 w 1274"/>
                <a:gd name="T17" fmla="*/ 2147483647 h 1004"/>
                <a:gd name="T18" fmla="*/ 2147483647 w 1274"/>
                <a:gd name="T19" fmla="*/ 2147483647 h 1004"/>
                <a:gd name="T20" fmla="*/ 2147483647 w 1274"/>
                <a:gd name="T21" fmla="*/ 2147483647 h 1004"/>
                <a:gd name="T22" fmla="*/ 2147483647 w 1274"/>
                <a:gd name="T23" fmla="*/ 2147483647 h 1004"/>
                <a:gd name="T24" fmla="*/ 2147483647 w 1274"/>
                <a:gd name="T25" fmla="*/ 2147483647 h 1004"/>
                <a:gd name="T26" fmla="*/ 2147483647 w 1274"/>
                <a:gd name="T27" fmla="*/ 2147483647 h 1004"/>
                <a:gd name="T28" fmla="*/ 2147483647 w 1274"/>
                <a:gd name="T29" fmla="*/ 2147483647 h 1004"/>
                <a:gd name="T30" fmla="*/ 2147483647 w 1274"/>
                <a:gd name="T31" fmla="*/ 2147483647 h 1004"/>
                <a:gd name="T32" fmla="*/ 2147483647 w 1274"/>
                <a:gd name="T33" fmla="*/ 2147483647 h 1004"/>
                <a:gd name="T34" fmla="*/ 2147483647 w 1274"/>
                <a:gd name="T35" fmla="*/ 2147483647 h 1004"/>
                <a:gd name="T36" fmla="*/ 2147483647 w 1274"/>
                <a:gd name="T37" fmla="*/ 2147483647 h 1004"/>
                <a:gd name="T38" fmla="*/ 2147483647 w 1274"/>
                <a:gd name="T39" fmla="*/ 2147483647 h 1004"/>
                <a:gd name="T40" fmla="*/ 2147483647 w 1274"/>
                <a:gd name="T41" fmla="*/ 2147483647 h 1004"/>
                <a:gd name="T42" fmla="*/ 2147483647 w 1274"/>
                <a:gd name="T43" fmla="*/ 2147483647 h 1004"/>
                <a:gd name="T44" fmla="*/ 2147483647 w 1274"/>
                <a:gd name="T45" fmla="*/ 2147483647 h 1004"/>
                <a:gd name="T46" fmla="*/ 2147483647 w 1274"/>
                <a:gd name="T47" fmla="*/ 2147483647 h 1004"/>
                <a:gd name="T48" fmla="*/ 2147483647 w 1274"/>
                <a:gd name="T49" fmla="*/ 2147483647 h 1004"/>
                <a:gd name="T50" fmla="*/ 2147483647 w 1274"/>
                <a:gd name="T51" fmla="*/ 2147483647 h 1004"/>
                <a:gd name="T52" fmla="*/ 2147483647 w 1274"/>
                <a:gd name="T53" fmla="*/ 2147483647 h 1004"/>
                <a:gd name="T54" fmla="*/ 2147483647 w 1274"/>
                <a:gd name="T55" fmla="*/ 2147483647 h 1004"/>
                <a:gd name="T56" fmla="*/ 2147483647 w 1274"/>
                <a:gd name="T57" fmla="*/ 2147483647 h 1004"/>
                <a:gd name="T58" fmla="*/ 2147483647 w 1274"/>
                <a:gd name="T59" fmla="*/ 2147483647 h 1004"/>
                <a:gd name="T60" fmla="*/ 2147483647 w 1274"/>
                <a:gd name="T61" fmla="*/ 2147483647 h 1004"/>
                <a:gd name="T62" fmla="*/ 2147483647 w 1274"/>
                <a:gd name="T63" fmla="*/ 2147483647 h 1004"/>
                <a:gd name="T64" fmla="*/ 2147483647 w 1274"/>
                <a:gd name="T65" fmla="*/ 2147483647 h 1004"/>
                <a:gd name="T66" fmla="*/ 2147483647 w 1274"/>
                <a:gd name="T67" fmla="*/ 2147483647 h 1004"/>
                <a:gd name="T68" fmla="*/ 2147483647 w 1274"/>
                <a:gd name="T69" fmla="*/ 2147483647 h 1004"/>
                <a:gd name="T70" fmla="*/ 2147483647 w 1274"/>
                <a:gd name="T71" fmla="*/ 2147483647 h 1004"/>
                <a:gd name="T72" fmla="*/ 2147483647 w 1274"/>
                <a:gd name="T73" fmla="*/ 2147483647 h 1004"/>
                <a:gd name="T74" fmla="*/ 2147483647 w 1274"/>
                <a:gd name="T75" fmla="*/ 2147483647 h 1004"/>
                <a:gd name="T76" fmla="*/ 2147483647 w 1274"/>
                <a:gd name="T77" fmla="*/ 2147483647 h 1004"/>
                <a:gd name="T78" fmla="*/ 2147483647 w 1274"/>
                <a:gd name="T79" fmla="*/ 2147483647 h 1004"/>
                <a:gd name="T80" fmla="*/ 2147483647 w 1274"/>
                <a:gd name="T81" fmla="*/ 2147483647 h 1004"/>
                <a:gd name="T82" fmla="*/ 2147483647 w 1274"/>
                <a:gd name="T83" fmla="*/ 2147483647 h 1004"/>
                <a:gd name="T84" fmla="*/ 2147483647 w 1274"/>
                <a:gd name="T85" fmla="*/ 2147483647 h 1004"/>
                <a:gd name="T86" fmla="*/ 2147483647 w 1274"/>
                <a:gd name="T87" fmla="*/ 2147483647 h 1004"/>
                <a:gd name="T88" fmla="*/ 2147483647 w 1274"/>
                <a:gd name="T89" fmla="*/ 2147483647 h 1004"/>
                <a:gd name="T90" fmla="*/ 2147483647 w 1274"/>
                <a:gd name="T91" fmla="*/ 0 h 1004"/>
                <a:gd name="T92" fmla="*/ 2147483647 w 1274"/>
                <a:gd name="T93" fmla="*/ 2147483647 h 1004"/>
                <a:gd name="T94" fmla="*/ 2147483647 w 1274"/>
                <a:gd name="T95" fmla="*/ 2147483647 h 1004"/>
                <a:gd name="T96" fmla="*/ 2147483647 w 1274"/>
                <a:gd name="T97" fmla="*/ 0 h 1004"/>
                <a:gd name="T98" fmla="*/ 2147483647 w 1274"/>
                <a:gd name="T99" fmla="*/ 2147483647 h 10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274" h="1004">
                  <a:moveTo>
                    <a:pt x="75" y="32"/>
                  </a:moveTo>
                  <a:lnTo>
                    <a:pt x="88" y="77"/>
                  </a:lnTo>
                  <a:lnTo>
                    <a:pt x="88" y="127"/>
                  </a:lnTo>
                  <a:lnTo>
                    <a:pt x="64" y="157"/>
                  </a:lnTo>
                  <a:lnTo>
                    <a:pt x="44" y="152"/>
                  </a:lnTo>
                  <a:lnTo>
                    <a:pt x="10" y="152"/>
                  </a:lnTo>
                  <a:lnTo>
                    <a:pt x="0" y="179"/>
                  </a:lnTo>
                  <a:lnTo>
                    <a:pt x="10" y="194"/>
                  </a:lnTo>
                  <a:lnTo>
                    <a:pt x="33" y="194"/>
                  </a:lnTo>
                  <a:lnTo>
                    <a:pt x="44" y="209"/>
                  </a:lnTo>
                  <a:lnTo>
                    <a:pt x="44" y="241"/>
                  </a:lnTo>
                  <a:lnTo>
                    <a:pt x="98" y="303"/>
                  </a:lnTo>
                  <a:lnTo>
                    <a:pt x="119" y="293"/>
                  </a:lnTo>
                  <a:lnTo>
                    <a:pt x="145" y="288"/>
                  </a:lnTo>
                  <a:lnTo>
                    <a:pt x="168" y="298"/>
                  </a:lnTo>
                  <a:lnTo>
                    <a:pt x="163" y="353"/>
                  </a:lnTo>
                  <a:lnTo>
                    <a:pt x="189" y="373"/>
                  </a:lnTo>
                  <a:lnTo>
                    <a:pt x="217" y="383"/>
                  </a:lnTo>
                  <a:lnTo>
                    <a:pt x="233" y="373"/>
                  </a:lnTo>
                  <a:lnTo>
                    <a:pt x="256" y="395"/>
                  </a:lnTo>
                  <a:lnTo>
                    <a:pt x="282" y="388"/>
                  </a:lnTo>
                  <a:lnTo>
                    <a:pt x="300" y="395"/>
                  </a:lnTo>
                  <a:lnTo>
                    <a:pt x="320" y="395"/>
                  </a:lnTo>
                  <a:lnTo>
                    <a:pt x="354" y="373"/>
                  </a:lnTo>
                  <a:lnTo>
                    <a:pt x="375" y="383"/>
                  </a:lnTo>
                  <a:lnTo>
                    <a:pt x="388" y="420"/>
                  </a:lnTo>
                  <a:lnTo>
                    <a:pt x="419" y="467"/>
                  </a:lnTo>
                  <a:lnTo>
                    <a:pt x="442" y="472"/>
                  </a:lnTo>
                  <a:lnTo>
                    <a:pt x="478" y="477"/>
                  </a:lnTo>
                  <a:lnTo>
                    <a:pt x="488" y="487"/>
                  </a:lnTo>
                  <a:lnTo>
                    <a:pt x="501" y="524"/>
                  </a:lnTo>
                  <a:lnTo>
                    <a:pt x="501" y="547"/>
                  </a:lnTo>
                  <a:lnTo>
                    <a:pt x="512" y="562"/>
                  </a:lnTo>
                  <a:lnTo>
                    <a:pt x="540" y="557"/>
                  </a:lnTo>
                  <a:lnTo>
                    <a:pt x="571" y="552"/>
                  </a:lnTo>
                  <a:lnTo>
                    <a:pt x="600" y="547"/>
                  </a:lnTo>
                  <a:lnTo>
                    <a:pt x="625" y="557"/>
                  </a:lnTo>
                  <a:lnTo>
                    <a:pt x="631" y="591"/>
                  </a:lnTo>
                  <a:lnTo>
                    <a:pt x="649" y="631"/>
                  </a:lnTo>
                  <a:lnTo>
                    <a:pt x="664" y="661"/>
                  </a:lnTo>
                  <a:lnTo>
                    <a:pt x="675" y="676"/>
                  </a:lnTo>
                  <a:lnTo>
                    <a:pt x="688" y="698"/>
                  </a:lnTo>
                  <a:lnTo>
                    <a:pt x="698" y="708"/>
                  </a:lnTo>
                  <a:lnTo>
                    <a:pt x="724" y="718"/>
                  </a:lnTo>
                  <a:lnTo>
                    <a:pt x="801" y="713"/>
                  </a:lnTo>
                  <a:lnTo>
                    <a:pt x="850" y="741"/>
                  </a:lnTo>
                  <a:lnTo>
                    <a:pt x="910" y="778"/>
                  </a:lnTo>
                  <a:lnTo>
                    <a:pt x="941" y="783"/>
                  </a:lnTo>
                  <a:lnTo>
                    <a:pt x="1003" y="778"/>
                  </a:lnTo>
                  <a:lnTo>
                    <a:pt x="1047" y="788"/>
                  </a:lnTo>
                  <a:lnTo>
                    <a:pt x="1068" y="815"/>
                  </a:lnTo>
                  <a:lnTo>
                    <a:pt x="1078" y="840"/>
                  </a:lnTo>
                  <a:lnTo>
                    <a:pt x="1101" y="882"/>
                  </a:lnTo>
                  <a:lnTo>
                    <a:pt x="1096" y="929"/>
                  </a:lnTo>
                  <a:lnTo>
                    <a:pt x="1096" y="952"/>
                  </a:lnTo>
                  <a:lnTo>
                    <a:pt x="1122" y="962"/>
                  </a:lnTo>
                  <a:lnTo>
                    <a:pt x="1161" y="994"/>
                  </a:lnTo>
                  <a:lnTo>
                    <a:pt x="1194" y="1004"/>
                  </a:lnTo>
                  <a:lnTo>
                    <a:pt x="1238" y="994"/>
                  </a:lnTo>
                  <a:lnTo>
                    <a:pt x="1230" y="944"/>
                  </a:lnTo>
                  <a:lnTo>
                    <a:pt x="1249" y="867"/>
                  </a:lnTo>
                  <a:lnTo>
                    <a:pt x="1274" y="845"/>
                  </a:lnTo>
                  <a:lnTo>
                    <a:pt x="1269" y="803"/>
                  </a:lnTo>
                  <a:lnTo>
                    <a:pt x="1249" y="778"/>
                  </a:lnTo>
                  <a:lnTo>
                    <a:pt x="1228" y="773"/>
                  </a:lnTo>
                  <a:lnTo>
                    <a:pt x="1210" y="751"/>
                  </a:lnTo>
                  <a:lnTo>
                    <a:pt x="1210" y="726"/>
                  </a:lnTo>
                  <a:lnTo>
                    <a:pt x="1052" y="562"/>
                  </a:lnTo>
                  <a:lnTo>
                    <a:pt x="1008" y="562"/>
                  </a:lnTo>
                  <a:lnTo>
                    <a:pt x="941" y="524"/>
                  </a:lnTo>
                  <a:lnTo>
                    <a:pt x="866" y="495"/>
                  </a:lnTo>
                  <a:lnTo>
                    <a:pt x="845" y="477"/>
                  </a:lnTo>
                  <a:lnTo>
                    <a:pt x="840" y="445"/>
                  </a:lnTo>
                  <a:lnTo>
                    <a:pt x="812" y="425"/>
                  </a:lnTo>
                  <a:lnTo>
                    <a:pt x="775" y="430"/>
                  </a:lnTo>
                  <a:lnTo>
                    <a:pt x="734" y="415"/>
                  </a:lnTo>
                  <a:lnTo>
                    <a:pt x="654" y="373"/>
                  </a:lnTo>
                  <a:lnTo>
                    <a:pt x="571" y="340"/>
                  </a:lnTo>
                  <a:lnTo>
                    <a:pt x="512" y="303"/>
                  </a:lnTo>
                  <a:lnTo>
                    <a:pt x="463" y="278"/>
                  </a:lnTo>
                  <a:lnTo>
                    <a:pt x="413" y="251"/>
                  </a:lnTo>
                  <a:lnTo>
                    <a:pt x="370" y="199"/>
                  </a:lnTo>
                  <a:lnTo>
                    <a:pt x="364" y="169"/>
                  </a:lnTo>
                  <a:lnTo>
                    <a:pt x="408" y="169"/>
                  </a:lnTo>
                  <a:lnTo>
                    <a:pt x="442" y="147"/>
                  </a:lnTo>
                  <a:lnTo>
                    <a:pt x="442" y="114"/>
                  </a:lnTo>
                  <a:lnTo>
                    <a:pt x="463" y="99"/>
                  </a:lnTo>
                  <a:lnTo>
                    <a:pt x="486" y="67"/>
                  </a:lnTo>
                  <a:lnTo>
                    <a:pt x="473" y="42"/>
                  </a:lnTo>
                  <a:lnTo>
                    <a:pt x="442" y="20"/>
                  </a:lnTo>
                  <a:lnTo>
                    <a:pt x="413" y="10"/>
                  </a:lnTo>
                  <a:lnTo>
                    <a:pt x="388" y="0"/>
                  </a:lnTo>
                  <a:lnTo>
                    <a:pt x="354" y="15"/>
                  </a:lnTo>
                  <a:lnTo>
                    <a:pt x="333" y="20"/>
                  </a:lnTo>
                  <a:lnTo>
                    <a:pt x="282" y="10"/>
                  </a:lnTo>
                  <a:lnTo>
                    <a:pt x="227" y="10"/>
                  </a:lnTo>
                  <a:lnTo>
                    <a:pt x="189" y="20"/>
                  </a:lnTo>
                  <a:lnTo>
                    <a:pt x="158" y="0"/>
                  </a:lnTo>
                  <a:lnTo>
                    <a:pt x="134" y="0"/>
                  </a:lnTo>
                  <a:lnTo>
                    <a:pt x="75" y="32"/>
                  </a:lnTo>
                  <a:close/>
                </a:path>
              </a:pathLst>
            </a:custGeom>
            <a:noFill/>
            <a:ln w="1117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3856038" y="4979988"/>
              <a:ext cx="1069975" cy="1017587"/>
            </a:xfrm>
            <a:custGeom>
              <a:avLst/>
              <a:gdLst>
                <a:gd name="T0" fmla="*/ 2147483647 w 677"/>
                <a:gd name="T1" fmla="*/ 0 h 693"/>
                <a:gd name="T2" fmla="*/ 2147483647 w 677"/>
                <a:gd name="T3" fmla="*/ 2147483647 h 693"/>
                <a:gd name="T4" fmla="*/ 2147483647 w 677"/>
                <a:gd name="T5" fmla="*/ 2147483647 h 693"/>
                <a:gd name="T6" fmla="*/ 2147483647 w 677"/>
                <a:gd name="T7" fmla="*/ 2147483647 h 693"/>
                <a:gd name="T8" fmla="*/ 2147483647 w 677"/>
                <a:gd name="T9" fmla="*/ 2147483647 h 693"/>
                <a:gd name="T10" fmla="*/ 2147483647 w 677"/>
                <a:gd name="T11" fmla="*/ 2147483647 h 693"/>
                <a:gd name="T12" fmla="*/ 2147483647 w 677"/>
                <a:gd name="T13" fmla="*/ 2147483647 h 693"/>
                <a:gd name="T14" fmla="*/ 2147483647 w 677"/>
                <a:gd name="T15" fmla="*/ 2147483647 h 693"/>
                <a:gd name="T16" fmla="*/ 0 w 677"/>
                <a:gd name="T17" fmla="*/ 2147483647 h 693"/>
                <a:gd name="T18" fmla="*/ 2147483647 w 677"/>
                <a:gd name="T19" fmla="*/ 2147483647 h 693"/>
                <a:gd name="T20" fmla="*/ 2147483647 w 677"/>
                <a:gd name="T21" fmla="*/ 2147483647 h 693"/>
                <a:gd name="T22" fmla="*/ 2147483647 w 677"/>
                <a:gd name="T23" fmla="*/ 2147483647 h 693"/>
                <a:gd name="T24" fmla="*/ 2147483647 w 677"/>
                <a:gd name="T25" fmla="*/ 2147483647 h 693"/>
                <a:gd name="T26" fmla="*/ 2147483647 w 677"/>
                <a:gd name="T27" fmla="*/ 2147483647 h 693"/>
                <a:gd name="T28" fmla="*/ 2147483647 w 677"/>
                <a:gd name="T29" fmla="*/ 2147483647 h 693"/>
                <a:gd name="T30" fmla="*/ 2147483647 w 677"/>
                <a:gd name="T31" fmla="*/ 2147483647 h 693"/>
                <a:gd name="T32" fmla="*/ 2147483647 w 677"/>
                <a:gd name="T33" fmla="*/ 2147483647 h 693"/>
                <a:gd name="T34" fmla="*/ 2147483647 w 677"/>
                <a:gd name="T35" fmla="*/ 2147483647 h 693"/>
                <a:gd name="T36" fmla="*/ 2147483647 w 677"/>
                <a:gd name="T37" fmla="*/ 2147483647 h 693"/>
                <a:gd name="T38" fmla="*/ 2147483647 w 677"/>
                <a:gd name="T39" fmla="*/ 2147483647 h 693"/>
                <a:gd name="T40" fmla="*/ 2147483647 w 677"/>
                <a:gd name="T41" fmla="*/ 2147483647 h 693"/>
                <a:gd name="T42" fmla="*/ 2147483647 w 677"/>
                <a:gd name="T43" fmla="*/ 2147483647 h 693"/>
                <a:gd name="T44" fmla="*/ 2147483647 w 677"/>
                <a:gd name="T45" fmla="*/ 2147483647 h 693"/>
                <a:gd name="T46" fmla="*/ 2147483647 w 677"/>
                <a:gd name="T47" fmla="*/ 2147483647 h 693"/>
                <a:gd name="T48" fmla="*/ 2147483647 w 677"/>
                <a:gd name="T49" fmla="*/ 2147483647 h 693"/>
                <a:gd name="T50" fmla="*/ 2147483647 w 677"/>
                <a:gd name="T51" fmla="*/ 2147483647 h 693"/>
                <a:gd name="T52" fmla="*/ 2147483647 w 677"/>
                <a:gd name="T53" fmla="*/ 2147483647 h 693"/>
                <a:gd name="T54" fmla="*/ 2147483647 w 677"/>
                <a:gd name="T55" fmla="*/ 2147483647 h 693"/>
                <a:gd name="T56" fmla="*/ 2147483647 w 677"/>
                <a:gd name="T57" fmla="*/ 2147483647 h 693"/>
                <a:gd name="T58" fmla="*/ 2147483647 w 677"/>
                <a:gd name="T59" fmla="*/ 2147483647 h 693"/>
                <a:gd name="T60" fmla="*/ 2147483647 w 677"/>
                <a:gd name="T61" fmla="*/ 2147483647 h 693"/>
                <a:gd name="T62" fmla="*/ 2147483647 w 677"/>
                <a:gd name="T63" fmla="*/ 2147483647 h 693"/>
                <a:gd name="T64" fmla="*/ 2147483647 w 677"/>
                <a:gd name="T65" fmla="*/ 2147483647 h 693"/>
                <a:gd name="T66" fmla="*/ 2147483647 w 677"/>
                <a:gd name="T67" fmla="*/ 2147483647 h 693"/>
                <a:gd name="T68" fmla="*/ 2147483647 w 677"/>
                <a:gd name="T69" fmla="*/ 2147483647 h 693"/>
                <a:gd name="T70" fmla="*/ 2147483647 w 677"/>
                <a:gd name="T71" fmla="*/ 2147483647 h 693"/>
                <a:gd name="T72" fmla="*/ 2147483647 w 677"/>
                <a:gd name="T73" fmla="*/ 2147483647 h 693"/>
                <a:gd name="T74" fmla="*/ 2147483647 w 677"/>
                <a:gd name="T75" fmla="*/ 2147483647 h 693"/>
                <a:gd name="T76" fmla="*/ 2147483647 w 677"/>
                <a:gd name="T77" fmla="*/ 2147483647 h 693"/>
                <a:gd name="T78" fmla="*/ 2147483647 w 677"/>
                <a:gd name="T79" fmla="*/ 2147483647 h 693"/>
                <a:gd name="T80" fmla="*/ 2147483647 w 677"/>
                <a:gd name="T81" fmla="*/ 2147483647 h 693"/>
                <a:gd name="T82" fmla="*/ 2147483647 w 677"/>
                <a:gd name="T83" fmla="*/ 0 h 69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77" h="693">
                  <a:moveTo>
                    <a:pt x="398" y="0"/>
                  </a:moveTo>
                  <a:lnTo>
                    <a:pt x="364" y="0"/>
                  </a:lnTo>
                  <a:lnTo>
                    <a:pt x="343" y="30"/>
                  </a:lnTo>
                  <a:lnTo>
                    <a:pt x="310" y="42"/>
                  </a:lnTo>
                  <a:lnTo>
                    <a:pt x="271" y="35"/>
                  </a:lnTo>
                  <a:lnTo>
                    <a:pt x="245" y="10"/>
                  </a:lnTo>
                  <a:lnTo>
                    <a:pt x="212" y="5"/>
                  </a:lnTo>
                  <a:lnTo>
                    <a:pt x="173" y="15"/>
                  </a:lnTo>
                  <a:lnTo>
                    <a:pt x="139" y="25"/>
                  </a:lnTo>
                  <a:lnTo>
                    <a:pt x="118" y="35"/>
                  </a:lnTo>
                  <a:lnTo>
                    <a:pt x="103" y="15"/>
                  </a:lnTo>
                  <a:lnTo>
                    <a:pt x="82" y="15"/>
                  </a:lnTo>
                  <a:lnTo>
                    <a:pt x="64" y="25"/>
                  </a:lnTo>
                  <a:lnTo>
                    <a:pt x="41" y="30"/>
                  </a:lnTo>
                  <a:lnTo>
                    <a:pt x="31" y="52"/>
                  </a:lnTo>
                  <a:lnTo>
                    <a:pt x="41" y="84"/>
                  </a:lnTo>
                  <a:lnTo>
                    <a:pt x="20" y="109"/>
                  </a:lnTo>
                  <a:lnTo>
                    <a:pt x="0" y="139"/>
                  </a:lnTo>
                  <a:lnTo>
                    <a:pt x="5" y="189"/>
                  </a:lnTo>
                  <a:lnTo>
                    <a:pt x="23" y="236"/>
                  </a:lnTo>
                  <a:lnTo>
                    <a:pt x="54" y="268"/>
                  </a:lnTo>
                  <a:lnTo>
                    <a:pt x="54" y="288"/>
                  </a:lnTo>
                  <a:lnTo>
                    <a:pt x="28" y="303"/>
                  </a:lnTo>
                  <a:lnTo>
                    <a:pt x="10" y="320"/>
                  </a:lnTo>
                  <a:lnTo>
                    <a:pt x="10" y="345"/>
                  </a:lnTo>
                  <a:lnTo>
                    <a:pt x="41" y="365"/>
                  </a:lnTo>
                  <a:lnTo>
                    <a:pt x="59" y="365"/>
                  </a:lnTo>
                  <a:lnTo>
                    <a:pt x="103" y="335"/>
                  </a:lnTo>
                  <a:lnTo>
                    <a:pt x="137" y="340"/>
                  </a:lnTo>
                  <a:lnTo>
                    <a:pt x="183" y="350"/>
                  </a:lnTo>
                  <a:lnTo>
                    <a:pt x="183" y="383"/>
                  </a:lnTo>
                  <a:lnTo>
                    <a:pt x="162" y="405"/>
                  </a:lnTo>
                  <a:lnTo>
                    <a:pt x="173" y="425"/>
                  </a:lnTo>
                  <a:lnTo>
                    <a:pt x="193" y="445"/>
                  </a:lnTo>
                  <a:lnTo>
                    <a:pt x="217" y="415"/>
                  </a:lnTo>
                  <a:lnTo>
                    <a:pt x="224" y="407"/>
                  </a:lnTo>
                  <a:lnTo>
                    <a:pt x="261" y="435"/>
                  </a:lnTo>
                  <a:lnTo>
                    <a:pt x="299" y="420"/>
                  </a:lnTo>
                  <a:lnTo>
                    <a:pt x="333" y="425"/>
                  </a:lnTo>
                  <a:lnTo>
                    <a:pt x="359" y="477"/>
                  </a:lnTo>
                  <a:lnTo>
                    <a:pt x="387" y="509"/>
                  </a:lnTo>
                  <a:lnTo>
                    <a:pt x="408" y="539"/>
                  </a:lnTo>
                  <a:lnTo>
                    <a:pt x="403" y="557"/>
                  </a:lnTo>
                  <a:lnTo>
                    <a:pt x="380" y="581"/>
                  </a:lnTo>
                  <a:lnTo>
                    <a:pt x="387" y="609"/>
                  </a:lnTo>
                  <a:lnTo>
                    <a:pt x="403" y="619"/>
                  </a:lnTo>
                  <a:lnTo>
                    <a:pt x="431" y="634"/>
                  </a:lnTo>
                  <a:lnTo>
                    <a:pt x="457" y="666"/>
                  </a:lnTo>
                  <a:lnTo>
                    <a:pt x="480" y="686"/>
                  </a:lnTo>
                  <a:lnTo>
                    <a:pt x="506" y="693"/>
                  </a:lnTo>
                  <a:lnTo>
                    <a:pt x="522" y="676"/>
                  </a:lnTo>
                  <a:lnTo>
                    <a:pt x="550" y="693"/>
                  </a:lnTo>
                  <a:lnTo>
                    <a:pt x="599" y="693"/>
                  </a:lnTo>
                  <a:lnTo>
                    <a:pt x="638" y="676"/>
                  </a:lnTo>
                  <a:lnTo>
                    <a:pt x="633" y="683"/>
                  </a:lnTo>
                  <a:lnTo>
                    <a:pt x="654" y="651"/>
                  </a:lnTo>
                  <a:lnTo>
                    <a:pt x="664" y="631"/>
                  </a:lnTo>
                  <a:lnTo>
                    <a:pt x="677" y="609"/>
                  </a:lnTo>
                  <a:lnTo>
                    <a:pt x="677" y="571"/>
                  </a:lnTo>
                  <a:lnTo>
                    <a:pt x="664" y="534"/>
                  </a:lnTo>
                  <a:lnTo>
                    <a:pt x="638" y="472"/>
                  </a:lnTo>
                  <a:lnTo>
                    <a:pt x="571" y="407"/>
                  </a:lnTo>
                  <a:lnTo>
                    <a:pt x="584" y="373"/>
                  </a:lnTo>
                  <a:lnTo>
                    <a:pt x="605" y="340"/>
                  </a:lnTo>
                  <a:lnTo>
                    <a:pt x="561" y="298"/>
                  </a:lnTo>
                  <a:lnTo>
                    <a:pt x="571" y="278"/>
                  </a:lnTo>
                  <a:lnTo>
                    <a:pt x="610" y="278"/>
                  </a:lnTo>
                  <a:lnTo>
                    <a:pt x="638" y="236"/>
                  </a:lnTo>
                  <a:lnTo>
                    <a:pt x="648" y="221"/>
                  </a:lnTo>
                  <a:lnTo>
                    <a:pt x="669" y="199"/>
                  </a:lnTo>
                  <a:lnTo>
                    <a:pt x="638" y="181"/>
                  </a:lnTo>
                  <a:lnTo>
                    <a:pt x="615" y="194"/>
                  </a:lnTo>
                  <a:lnTo>
                    <a:pt x="571" y="171"/>
                  </a:lnTo>
                  <a:lnTo>
                    <a:pt x="561" y="161"/>
                  </a:lnTo>
                  <a:lnTo>
                    <a:pt x="566" y="147"/>
                  </a:lnTo>
                  <a:lnTo>
                    <a:pt x="566" y="137"/>
                  </a:lnTo>
                  <a:lnTo>
                    <a:pt x="571" y="119"/>
                  </a:lnTo>
                  <a:lnTo>
                    <a:pt x="545" y="104"/>
                  </a:lnTo>
                  <a:lnTo>
                    <a:pt x="522" y="114"/>
                  </a:lnTo>
                  <a:lnTo>
                    <a:pt x="506" y="119"/>
                  </a:lnTo>
                  <a:lnTo>
                    <a:pt x="442" y="52"/>
                  </a:lnTo>
                  <a:lnTo>
                    <a:pt x="447" y="20"/>
                  </a:lnTo>
                  <a:lnTo>
                    <a:pt x="431" y="5"/>
                  </a:lnTo>
                  <a:lnTo>
                    <a:pt x="398" y="0"/>
                  </a:lnTo>
                  <a:close/>
                </a:path>
              </a:pathLst>
            </a:custGeom>
            <a:noFill/>
            <a:ln w="1117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3906838" y="4584699"/>
              <a:ext cx="727075" cy="457200"/>
            </a:xfrm>
            <a:custGeom>
              <a:avLst/>
              <a:gdLst>
                <a:gd name="T0" fmla="*/ 2147483647 w 460"/>
                <a:gd name="T1" fmla="*/ 2147483647 h 311"/>
                <a:gd name="T2" fmla="*/ 2147483647 w 460"/>
                <a:gd name="T3" fmla="*/ 2147483647 h 311"/>
                <a:gd name="T4" fmla="*/ 2147483647 w 460"/>
                <a:gd name="T5" fmla="*/ 2147483647 h 311"/>
                <a:gd name="T6" fmla="*/ 2147483647 w 460"/>
                <a:gd name="T7" fmla="*/ 2147483647 h 311"/>
                <a:gd name="T8" fmla="*/ 2147483647 w 460"/>
                <a:gd name="T9" fmla="*/ 0 h 311"/>
                <a:gd name="T10" fmla="*/ 2147483647 w 460"/>
                <a:gd name="T11" fmla="*/ 2147483647 h 311"/>
                <a:gd name="T12" fmla="*/ 2147483647 w 460"/>
                <a:gd name="T13" fmla="*/ 2147483647 h 311"/>
                <a:gd name="T14" fmla="*/ 2147483647 w 460"/>
                <a:gd name="T15" fmla="*/ 2147483647 h 311"/>
                <a:gd name="T16" fmla="*/ 2147483647 w 460"/>
                <a:gd name="T17" fmla="*/ 2147483647 h 311"/>
                <a:gd name="T18" fmla="*/ 2147483647 w 460"/>
                <a:gd name="T19" fmla="*/ 2147483647 h 311"/>
                <a:gd name="T20" fmla="*/ 2147483647 w 460"/>
                <a:gd name="T21" fmla="*/ 2147483647 h 311"/>
                <a:gd name="T22" fmla="*/ 2147483647 w 460"/>
                <a:gd name="T23" fmla="*/ 2147483647 h 311"/>
                <a:gd name="T24" fmla="*/ 2147483647 w 460"/>
                <a:gd name="T25" fmla="*/ 2147483647 h 311"/>
                <a:gd name="T26" fmla="*/ 2147483647 w 460"/>
                <a:gd name="T27" fmla="*/ 2147483647 h 311"/>
                <a:gd name="T28" fmla="*/ 2147483647 w 460"/>
                <a:gd name="T29" fmla="*/ 2147483647 h 311"/>
                <a:gd name="T30" fmla="*/ 2147483647 w 460"/>
                <a:gd name="T31" fmla="*/ 2147483647 h 311"/>
                <a:gd name="T32" fmla="*/ 2147483647 w 460"/>
                <a:gd name="T33" fmla="*/ 2147483647 h 311"/>
                <a:gd name="T34" fmla="*/ 2147483647 w 460"/>
                <a:gd name="T35" fmla="*/ 2147483647 h 311"/>
                <a:gd name="T36" fmla="*/ 2147483647 w 460"/>
                <a:gd name="T37" fmla="*/ 2147483647 h 311"/>
                <a:gd name="T38" fmla="*/ 2147483647 w 460"/>
                <a:gd name="T39" fmla="*/ 2147483647 h 311"/>
                <a:gd name="T40" fmla="*/ 2147483647 w 460"/>
                <a:gd name="T41" fmla="*/ 2147483647 h 311"/>
                <a:gd name="T42" fmla="*/ 2147483647 w 460"/>
                <a:gd name="T43" fmla="*/ 2147483647 h 311"/>
                <a:gd name="T44" fmla="*/ 2147483647 w 460"/>
                <a:gd name="T45" fmla="*/ 2147483647 h 311"/>
                <a:gd name="T46" fmla="*/ 2147483647 w 460"/>
                <a:gd name="T47" fmla="*/ 2147483647 h 311"/>
                <a:gd name="T48" fmla="*/ 0 w 460"/>
                <a:gd name="T49" fmla="*/ 2147483647 h 311"/>
                <a:gd name="T50" fmla="*/ 2147483647 w 460"/>
                <a:gd name="T51" fmla="*/ 2147483647 h 311"/>
                <a:gd name="T52" fmla="*/ 2147483647 w 460"/>
                <a:gd name="T53" fmla="*/ 2147483647 h 311"/>
                <a:gd name="T54" fmla="*/ 2147483647 w 460"/>
                <a:gd name="T55" fmla="*/ 2147483647 h 311"/>
                <a:gd name="T56" fmla="*/ 2147483647 w 460"/>
                <a:gd name="T57" fmla="*/ 2147483647 h 311"/>
                <a:gd name="T58" fmla="*/ 2147483647 w 460"/>
                <a:gd name="T59" fmla="*/ 2147483647 h 311"/>
                <a:gd name="T60" fmla="*/ 2147483647 w 460"/>
                <a:gd name="T61" fmla="*/ 2147483647 h 311"/>
                <a:gd name="T62" fmla="*/ 2147483647 w 460"/>
                <a:gd name="T63" fmla="*/ 2147483647 h 311"/>
                <a:gd name="T64" fmla="*/ 2147483647 w 460"/>
                <a:gd name="T65" fmla="*/ 2147483647 h 311"/>
                <a:gd name="T66" fmla="*/ 2147483647 w 460"/>
                <a:gd name="T67" fmla="*/ 2147483647 h 311"/>
                <a:gd name="T68" fmla="*/ 2147483647 w 460"/>
                <a:gd name="T69" fmla="*/ 2147483647 h 311"/>
                <a:gd name="T70" fmla="*/ 2147483647 w 460"/>
                <a:gd name="T71" fmla="*/ 2147483647 h 311"/>
                <a:gd name="T72" fmla="*/ 2147483647 w 460"/>
                <a:gd name="T73" fmla="*/ 2147483647 h 311"/>
                <a:gd name="T74" fmla="*/ 2147483647 w 460"/>
                <a:gd name="T75" fmla="*/ 2147483647 h 311"/>
                <a:gd name="T76" fmla="*/ 2147483647 w 460"/>
                <a:gd name="T77" fmla="*/ 2147483647 h 311"/>
                <a:gd name="T78" fmla="*/ 2147483647 w 460"/>
                <a:gd name="T79" fmla="*/ 2147483647 h 311"/>
                <a:gd name="T80" fmla="*/ 2147483647 w 460"/>
                <a:gd name="T81" fmla="*/ 2147483647 h 311"/>
                <a:gd name="T82" fmla="*/ 2147483647 w 460"/>
                <a:gd name="T83" fmla="*/ 2147483647 h 311"/>
                <a:gd name="T84" fmla="*/ 2147483647 w 460"/>
                <a:gd name="T85" fmla="*/ 2147483647 h 311"/>
                <a:gd name="T86" fmla="*/ 2147483647 w 460"/>
                <a:gd name="T87" fmla="*/ 2147483647 h 311"/>
                <a:gd name="T88" fmla="*/ 2147483647 w 460"/>
                <a:gd name="T89" fmla="*/ 2147483647 h 311"/>
                <a:gd name="T90" fmla="*/ 2147483647 w 460"/>
                <a:gd name="T91" fmla="*/ 2147483647 h 311"/>
                <a:gd name="T92" fmla="*/ 2147483647 w 460"/>
                <a:gd name="T93" fmla="*/ 2147483647 h 311"/>
                <a:gd name="T94" fmla="*/ 2147483647 w 460"/>
                <a:gd name="T95" fmla="*/ 2147483647 h 311"/>
                <a:gd name="T96" fmla="*/ 2147483647 w 460"/>
                <a:gd name="T97" fmla="*/ 2147483647 h 31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60" h="311">
                  <a:moveTo>
                    <a:pt x="442" y="110"/>
                  </a:moveTo>
                  <a:lnTo>
                    <a:pt x="393" y="60"/>
                  </a:lnTo>
                  <a:lnTo>
                    <a:pt x="362" y="43"/>
                  </a:lnTo>
                  <a:lnTo>
                    <a:pt x="305" y="28"/>
                  </a:lnTo>
                  <a:lnTo>
                    <a:pt x="294" y="0"/>
                  </a:lnTo>
                  <a:lnTo>
                    <a:pt x="274" y="28"/>
                  </a:lnTo>
                  <a:lnTo>
                    <a:pt x="274" y="48"/>
                  </a:lnTo>
                  <a:lnTo>
                    <a:pt x="263" y="53"/>
                  </a:lnTo>
                  <a:lnTo>
                    <a:pt x="240" y="60"/>
                  </a:lnTo>
                  <a:lnTo>
                    <a:pt x="214" y="70"/>
                  </a:lnTo>
                  <a:lnTo>
                    <a:pt x="196" y="85"/>
                  </a:lnTo>
                  <a:lnTo>
                    <a:pt x="175" y="100"/>
                  </a:lnTo>
                  <a:lnTo>
                    <a:pt x="162" y="75"/>
                  </a:lnTo>
                  <a:lnTo>
                    <a:pt x="142" y="60"/>
                  </a:lnTo>
                  <a:lnTo>
                    <a:pt x="126" y="48"/>
                  </a:lnTo>
                  <a:lnTo>
                    <a:pt x="106" y="60"/>
                  </a:lnTo>
                  <a:lnTo>
                    <a:pt x="98" y="75"/>
                  </a:lnTo>
                  <a:lnTo>
                    <a:pt x="118" y="100"/>
                  </a:lnTo>
                  <a:lnTo>
                    <a:pt x="108" y="117"/>
                  </a:lnTo>
                  <a:lnTo>
                    <a:pt x="87" y="117"/>
                  </a:lnTo>
                  <a:lnTo>
                    <a:pt x="77" y="122"/>
                  </a:lnTo>
                  <a:lnTo>
                    <a:pt x="72" y="142"/>
                  </a:lnTo>
                  <a:lnTo>
                    <a:pt x="62" y="152"/>
                  </a:lnTo>
                  <a:lnTo>
                    <a:pt x="33" y="162"/>
                  </a:lnTo>
                  <a:lnTo>
                    <a:pt x="0" y="160"/>
                  </a:lnTo>
                  <a:lnTo>
                    <a:pt x="44" y="189"/>
                  </a:lnTo>
                  <a:lnTo>
                    <a:pt x="49" y="222"/>
                  </a:lnTo>
                  <a:lnTo>
                    <a:pt x="54" y="247"/>
                  </a:lnTo>
                  <a:lnTo>
                    <a:pt x="49" y="274"/>
                  </a:lnTo>
                  <a:lnTo>
                    <a:pt x="44" y="289"/>
                  </a:lnTo>
                  <a:lnTo>
                    <a:pt x="64" y="279"/>
                  </a:lnTo>
                  <a:lnTo>
                    <a:pt x="93" y="304"/>
                  </a:lnTo>
                  <a:lnTo>
                    <a:pt x="137" y="279"/>
                  </a:lnTo>
                  <a:lnTo>
                    <a:pt x="170" y="274"/>
                  </a:lnTo>
                  <a:lnTo>
                    <a:pt x="191" y="274"/>
                  </a:lnTo>
                  <a:lnTo>
                    <a:pt x="219" y="289"/>
                  </a:lnTo>
                  <a:lnTo>
                    <a:pt x="245" y="304"/>
                  </a:lnTo>
                  <a:lnTo>
                    <a:pt x="279" y="311"/>
                  </a:lnTo>
                  <a:lnTo>
                    <a:pt x="305" y="299"/>
                  </a:lnTo>
                  <a:lnTo>
                    <a:pt x="333" y="264"/>
                  </a:lnTo>
                  <a:lnTo>
                    <a:pt x="367" y="269"/>
                  </a:lnTo>
                  <a:lnTo>
                    <a:pt x="377" y="237"/>
                  </a:lnTo>
                  <a:lnTo>
                    <a:pt x="411" y="232"/>
                  </a:lnTo>
                  <a:lnTo>
                    <a:pt x="426" y="237"/>
                  </a:lnTo>
                  <a:lnTo>
                    <a:pt x="442" y="227"/>
                  </a:lnTo>
                  <a:lnTo>
                    <a:pt x="452" y="212"/>
                  </a:lnTo>
                  <a:lnTo>
                    <a:pt x="460" y="189"/>
                  </a:lnTo>
                  <a:lnTo>
                    <a:pt x="460" y="150"/>
                  </a:lnTo>
                  <a:lnTo>
                    <a:pt x="442" y="110"/>
                  </a:lnTo>
                  <a:close/>
                </a:path>
              </a:pathLst>
            </a:custGeom>
            <a:solidFill>
              <a:srgbClr val="FFFFFF"/>
            </a:solidFill>
            <a:ln w="11176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3455988" y="4038599"/>
              <a:ext cx="922337" cy="776288"/>
            </a:xfrm>
            <a:custGeom>
              <a:avLst/>
              <a:gdLst>
                <a:gd name="T0" fmla="*/ 2147483647 w 584"/>
                <a:gd name="T1" fmla="*/ 0 h 529"/>
                <a:gd name="T2" fmla="*/ 2147483647 w 584"/>
                <a:gd name="T3" fmla="*/ 2147483647 h 529"/>
                <a:gd name="T4" fmla="*/ 2147483647 w 584"/>
                <a:gd name="T5" fmla="*/ 2147483647 h 529"/>
                <a:gd name="T6" fmla="*/ 2147483647 w 584"/>
                <a:gd name="T7" fmla="*/ 2147483647 h 529"/>
                <a:gd name="T8" fmla="*/ 2147483647 w 584"/>
                <a:gd name="T9" fmla="*/ 2147483647 h 529"/>
                <a:gd name="T10" fmla="*/ 2147483647 w 584"/>
                <a:gd name="T11" fmla="*/ 2147483647 h 529"/>
                <a:gd name="T12" fmla="*/ 2147483647 w 584"/>
                <a:gd name="T13" fmla="*/ 2147483647 h 529"/>
                <a:gd name="T14" fmla="*/ 2147483647 w 584"/>
                <a:gd name="T15" fmla="*/ 2147483647 h 529"/>
                <a:gd name="T16" fmla="*/ 2147483647 w 584"/>
                <a:gd name="T17" fmla="*/ 2147483647 h 529"/>
                <a:gd name="T18" fmla="*/ 2147483647 w 584"/>
                <a:gd name="T19" fmla="*/ 2147483647 h 529"/>
                <a:gd name="T20" fmla="*/ 2147483647 w 584"/>
                <a:gd name="T21" fmla="*/ 2147483647 h 529"/>
                <a:gd name="T22" fmla="*/ 2147483647 w 584"/>
                <a:gd name="T23" fmla="*/ 2147483647 h 529"/>
                <a:gd name="T24" fmla="*/ 2147483647 w 584"/>
                <a:gd name="T25" fmla="*/ 2147483647 h 529"/>
                <a:gd name="T26" fmla="*/ 2147483647 w 584"/>
                <a:gd name="T27" fmla="*/ 2147483647 h 529"/>
                <a:gd name="T28" fmla="*/ 2147483647 w 584"/>
                <a:gd name="T29" fmla="*/ 2147483647 h 529"/>
                <a:gd name="T30" fmla="*/ 2147483647 w 584"/>
                <a:gd name="T31" fmla="*/ 2147483647 h 529"/>
                <a:gd name="T32" fmla="*/ 2147483647 w 584"/>
                <a:gd name="T33" fmla="*/ 2147483647 h 529"/>
                <a:gd name="T34" fmla="*/ 2147483647 w 584"/>
                <a:gd name="T35" fmla="*/ 2147483647 h 529"/>
                <a:gd name="T36" fmla="*/ 2147483647 w 584"/>
                <a:gd name="T37" fmla="*/ 2147483647 h 529"/>
                <a:gd name="T38" fmla="*/ 2147483647 w 584"/>
                <a:gd name="T39" fmla="*/ 2147483647 h 529"/>
                <a:gd name="T40" fmla="*/ 2147483647 w 584"/>
                <a:gd name="T41" fmla="*/ 2147483647 h 529"/>
                <a:gd name="T42" fmla="*/ 2147483647 w 584"/>
                <a:gd name="T43" fmla="*/ 2147483647 h 529"/>
                <a:gd name="T44" fmla="*/ 2147483647 w 584"/>
                <a:gd name="T45" fmla="*/ 2147483647 h 529"/>
                <a:gd name="T46" fmla="*/ 2147483647 w 584"/>
                <a:gd name="T47" fmla="*/ 2147483647 h 529"/>
                <a:gd name="T48" fmla="*/ 2147483647 w 584"/>
                <a:gd name="T49" fmla="*/ 2147483647 h 529"/>
                <a:gd name="T50" fmla="*/ 2147483647 w 584"/>
                <a:gd name="T51" fmla="*/ 2147483647 h 529"/>
                <a:gd name="T52" fmla="*/ 2147483647 w 584"/>
                <a:gd name="T53" fmla="*/ 2147483647 h 529"/>
                <a:gd name="T54" fmla="*/ 2147483647 w 584"/>
                <a:gd name="T55" fmla="*/ 2147483647 h 529"/>
                <a:gd name="T56" fmla="*/ 2147483647 w 584"/>
                <a:gd name="T57" fmla="*/ 2147483647 h 529"/>
                <a:gd name="T58" fmla="*/ 2147483647 w 584"/>
                <a:gd name="T59" fmla="*/ 2147483647 h 529"/>
                <a:gd name="T60" fmla="*/ 2147483647 w 584"/>
                <a:gd name="T61" fmla="*/ 2147483647 h 529"/>
                <a:gd name="T62" fmla="*/ 2147483647 w 584"/>
                <a:gd name="T63" fmla="*/ 2147483647 h 529"/>
                <a:gd name="T64" fmla="*/ 2147483647 w 584"/>
                <a:gd name="T65" fmla="*/ 2147483647 h 529"/>
                <a:gd name="T66" fmla="*/ 2147483647 w 584"/>
                <a:gd name="T67" fmla="*/ 2147483647 h 529"/>
                <a:gd name="T68" fmla="*/ 2147483647 w 584"/>
                <a:gd name="T69" fmla="*/ 2147483647 h 529"/>
                <a:gd name="T70" fmla="*/ 2147483647 w 584"/>
                <a:gd name="T71" fmla="*/ 2147483647 h 529"/>
                <a:gd name="T72" fmla="*/ 2147483647 w 584"/>
                <a:gd name="T73" fmla="*/ 2147483647 h 529"/>
                <a:gd name="T74" fmla="*/ 2147483647 w 584"/>
                <a:gd name="T75" fmla="*/ 2147483647 h 529"/>
                <a:gd name="T76" fmla="*/ 2147483647 w 584"/>
                <a:gd name="T77" fmla="*/ 2147483647 h 529"/>
                <a:gd name="T78" fmla="*/ 2147483647 w 584"/>
                <a:gd name="T79" fmla="*/ 2147483647 h 529"/>
                <a:gd name="T80" fmla="*/ 2147483647 w 584"/>
                <a:gd name="T81" fmla="*/ 2147483647 h 529"/>
                <a:gd name="T82" fmla="*/ 2147483647 w 584"/>
                <a:gd name="T83" fmla="*/ 2147483647 h 529"/>
                <a:gd name="T84" fmla="*/ 2147483647 w 584"/>
                <a:gd name="T85" fmla="*/ 2147483647 h 529"/>
                <a:gd name="T86" fmla="*/ 2147483647 w 584"/>
                <a:gd name="T87" fmla="*/ 2147483647 h 529"/>
                <a:gd name="T88" fmla="*/ 2147483647 w 584"/>
                <a:gd name="T89" fmla="*/ 2147483647 h 529"/>
                <a:gd name="T90" fmla="*/ 2147483647 w 584"/>
                <a:gd name="T91" fmla="*/ 2147483647 h 529"/>
                <a:gd name="T92" fmla="*/ 0 w 584"/>
                <a:gd name="T93" fmla="*/ 2147483647 h 529"/>
                <a:gd name="T94" fmla="*/ 0 w 584"/>
                <a:gd name="T95" fmla="*/ 2147483647 h 529"/>
                <a:gd name="T96" fmla="*/ 2147483647 w 584"/>
                <a:gd name="T97" fmla="*/ 2147483647 h 529"/>
                <a:gd name="T98" fmla="*/ 2147483647 w 584"/>
                <a:gd name="T99" fmla="*/ 2147483647 h 529"/>
                <a:gd name="T100" fmla="*/ 2147483647 w 584"/>
                <a:gd name="T101" fmla="*/ 2147483647 h 529"/>
                <a:gd name="T102" fmla="*/ 2147483647 w 584"/>
                <a:gd name="T103" fmla="*/ 2147483647 h 529"/>
                <a:gd name="T104" fmla="*/ 2147483647 w 584"/>
                <a:gd name="T105" fmla="*/ 2147483647 h 529"/>
                <a:gd name="T106" fmla="*/ 2147483647 w 584"/>
                <a:gd name="T107" fmla="*/ 2147483647 h 529"/>
                <a:gd name="T108" fmla="*/ 2147483647 w 584"/>
                <a:gd name="T109" fmla="*/ 2147483647 h 529"/>
                <a:gd name="T110" fmla="*/ 2147483647 w 584"/>
                <a:gd name="T111" fmla="*/ 2147483647 h 529"/>
                <a:gd name="T112" fmla="*/ 2147483647 w 584"/>
                <a:gd name="T113" fmla="*/ 2147483647 h 529"/>
                <a:gd name="T114" fmla="*/ 2147483647 w 584"/>
                <a:gd name="T115" fmla="*/ 2147483647 h 529"/>
                <a:gd name="T116" fmla="*/ 2147483647 w 584"/>
                <a:gd name="T117" fmla="*/ 2147483647 h 529"/>
                <a:gd name="T118" fmla="*/ 2147483647 w 584"/>
                <a:gd name="T119" fmla="*/ 2147483647 h 529"/>
                <a:gd name="T120" fmla="*/ 2147483647 w 584"/>
                <a:gd name="T121" fmla="*/ 2147483647 h 529"/>
                <a:gd name="T122" fmla="*/ 2147483647 w 584"/>
                <a:gd name="T123" fmla="*/ 2147483647 h 529"/>
                <a:gd name="T124" fmla="*/ 2147483647 w 584"/>
                <a:gd name="T125" fmla="*/ 0 h 52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84" h="529">
                  <a:moveTo>
                    <a:pt x="300" y="0"/>
                  </a:moveTo>
                  <a:lnTo>
                    <a:pt x="334" y="74"/>
                  </a:lnTo>
                  <a:lnTo>
                    <a:pt x="354" y="126"/>
                  </a:lnTo>
                  <a:lnTo>
                    <a:pt x="367" y="151"/>
                  </a:lnTo>
                  <a:lnTo>
                    <a:pt x="372" y="189"/>
                  </a:lnTo>
                  <a:lnTo>
                    <a:pt x="416" y="221"/>
                  </a:lnTo>
                  <a:lnTo>
                    <a:pt x="453" y="251"/>
                  </a:lnTo>
                  <a:lnTo>
                    <a:pt x="507" y="298"/>
                  </a:lnTo>
                  <a:lnTo>
                    <a:pt x="559" y="330"/>
                  </a:lnTo>
                  <a:lnTo>
                    <a:pt x="584" y="355"/>
                  </a:lnTo>
                  <a:lnTo>
                    <a:pt x="574" y="377"/>
                  </a:lnTo>
                  <a:lnTo>
                    <a:pt x="559" y="387"/>
                  </a:lnTo>
                  <a:lnTo>
                    <a:pt x="548" y="392"/>
                  </a:lnTo>
                  <a:lnTo>
                    <a:pt x="551" y="415"/>
                  </a:lnTo>
                  <a:lnTo>
                    <a:pt x="535" y="425"/>
                  </a:lnTo>
                  <a:lnTo>
                    <a:pt x="520" y="435"/>
                  </a:lnTo>
                  <a:lnTo>
                    <a:pt x="504" y="435"/>
                  </a:lnTo>
                  <a:lnTo>
                    <a:pt x="460" y="467"/>
                  </a:lnTo>
                  <a:lnTo>
                    <a:pt x="453" y="450"/>
                  </a:lnTo>
                  <a:lnTo>
                    <a:pt x="432" y="435"/>
                  </a:lnTo>
                  <a:lnTo>
                    <a:pt x="409" y="420"/>
                  </a:lnTo>
                  <a:lnTo>
                    <a:pt x="393" y="425"/>
                  </a:lnTo>
                  <a:lnTo>
                    <a:pt x="383" y="435"/>
                  </a:lnTo>
                  <a:lnTo>
                    <a:pt x="383" y="450"/>
                  </a:lnTo>
                  <a:lnTo>
                    <a:pt x="398" y="467"/>
                  </a:lnTo>
                  <a:lnTo>
                    <a:pt x="388" y="482"/>
                  </a:lnTo>
                  <a:lnTo>
                    <a:pt x="367" y="487"/>
                  </a:lnTo>
                  <a:lnTo>
                    <a:pt x="354" y="497"/>
                  </a:lnTo>
                  <a:lnTo>
                    <a:pt x="349" y="514"/>
                  </a:lnTo>
                  <a:lnTo>
                    <a:pt x="334" y="524"/>
                  </a:lnTo>
                  <a:lnTo>
                    <a:pt x="318" y="529"/>
                  </a:lnTo>
                  <a:lnTo>
                    <a:pt x="285" y="524"/>
                  </a:lnTo>
                  <a:lnTo>
                    <a:pt x="241" y="519"/>
                  </a:lnTo>
                  <a:lnTo>
                    <a:pt x="207" y="497"/>
                  </a:lnTo>
                  <a:lnTo>
                    <a:pt x="176" y="472"/>
                  </a:lnTo>
                  <a:lnTo>
                    <a:pt x="132" y="435"/>
                  </a:lnTo>
                  <a:lnTo>
                    <a:pt x="117" y="420"/>
                  </a:lnTo>
                  <a:lnTo>
                    <a:pt x="93" y="415"/>
                  </a:lnTo>
                  <a:lnTo>
                    <a:pt x="49" y="407"/>
                  </a:lnTo>
                  <a:lnTo>
                    <a:pt x="21" y="407"/>
                  </a:lnTo>
                  <a:lnTo>
                    <a:pt x="11" y="392"/>
                  </a:lnTo>
                  <a:lnTo>
                    <a:pt x="5" y="365"/>
                  </a:lnTo>
                  <a:lnTo>
                    <a:pt x="11" y="330"/>
                  </a:lnTo>
                  <a:lnTo>
                    <a:pt x="21" y="303"/>
                  </a:lnTo>
                  <a:lnTo>
                    <a:pt x="16" y="293"/>
                  </a:lnTo>
                  <a:lnTo>
                    <a:pt x="11" y="268"/>
                  </a:lnTo>
                  <a:lnTo>
                    <a:pt x="0" y="241"/>
                  </a:lnTo>
                  <a:lnTo>
                    <a:pt x="0" y="221"/>
                  </a:lnTo>
                  <a:lnTo>
                    <a:pt x="11" y="211"/>
                  </a:lnTo>
                  <a:lnTo>
                    <a:pt x="21" y="203"/>
                  </a:lnTo>
                  <a:lnTo>
                    <a:pt x="16" y="179"/>
                  </a:lnTo>
                  <a:lnTo>
                    <a:pt x="21" y="161"/>
                  </a:lnTo>
                  <a:lnTo>
                    <a:pt x="49" y="136"/>
                  </a:lnTo>
                  <a:lnTo>
                    <a:pt x="78" y="136"/>
                  </a:lnTo>
                  <a:lnTo>
                    <a:pt x="104" y="126"/>
                  </a:lnTo>
                  <a:lnTo>
                    <a:pt x="119" y="107"/>
                  </a:lnTo>
                  <a:lnTo>
                    <a:pt x="117" y="89"/>
                  </a:lnTo>
                  <a:lnTo>
                    <a:pt x="153" y="52"/>
                  </a:lnTo>
                  <a:lnTo>
                    <a:pt x="197" y="57"/>
                  </a:lnTo>
                  <a:lnTo>
                    <a:pt x="215" y="37"/>
                  </a:lnTo>
                  <a:lnTo>
                    <a:pt x="251" y="32"/>
                  </a:lnTo>
                  <a:lnTo>
                    <a:pt x="274" y="17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FFFFFF"/>
            </a:solidFill>
            <a:ln w="11176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3009900" y="3244849"/>
              <a:ext cx="911225" cy="936625"/>
            </a:xfrm>
            <a:custGeom>
              <a:avLst/>
              <a:gdLst>
                <a:gd name="T0" fmla="*/ 2147483647 w 577"/>
                <a:gd name="T1" fmla="*/ 2147483647 h 639"/>
                <a:gd name="T2" fmla="*/ 2147483647 w 577"/>
                <a:gd name="T3" fmla="*/ 2147483647 h 639"/>
                <a:gd name="T4" fmla="*/ 2147483647 w 577"/>
                <a:gd name="T5" fmla="*/ 2147483647 h 639"/>
                <a:gd name="T6" fmla="*/ 2147483647 w 577"/>
                <a:gd name="T7" fmla="*/ 2147483647 h 639"/>
                <a:gd name="T8" fmla="*/ 2147483647 w 577"/>
                <a:gd name="T9" fmla="*/ 2147483647 h 639"/>
                <a:gd name="T10" fmla="*/ 2147483647 w 577"/>
                <a:gd name="T11" fmla="*/ 2147483647 h 639"/>
                <a:gd name="T12" fmla="*/ 2147483647 w 577"/>
                <a:gd name="T13" fmla="*/ 2147483647 h 639"/>
                <a:gd name="T14" fmla="*/ 2147483647 w 577"/>
                <a:gd name="T15" fmla="*/ 2147483647 h 639"/>
                <a:gd name="T16" fmla="*/ 2147483647 w 577"/>
                <a:gd name="T17" fmla="*/ 2147483647 h 639"/>
                <a:gd name="T18" fmla="*/ 2147483647 w 577"/>
                <a:gd name="T19" fmla="*/ 2147483647 h 639"/>
                <a:gd name="T20" fmla="*/ 2147483647 w 577"/>
                <a:gd name="T21" fmla="*/ 2147483647 h 639"/>
                <a:gd name="T22" fmla="*/ 2147483647 w 577"/>
                <a:gd name="T23" fmla="*/ 2147483647 h 639"/>
                <a:gd name="T24" fmla="*/ 2147483647 w 577"/>
                <a:gd name="T25" fmla="*/ 0 h 639"/>
                <a:gd name="T26" fmla="*/ 2147483647 w 577"/>
                <a:gd name="T27" fmla="*/ 2147483647 h 639"/>
                <a:gd name="T28" fmla="*/ 2147483647 w 577"/>
                <a:gd name="T29" fmla="*/ 2147483647 h 639"/>
                <a:gd name="T30" fmla="*/ 2147483647 w 577"/>
                <a:gd name="T31" fmla="*/ 2147483647 h 639"/>
                <a:gd name="T32" fmla="*/ 2147483647 w 577"/>
                <a:gd name="T33" fmla="*/ 2147483647 h 639"/>
                <a:gd name="T34" fmla="*/ 2147483647 w 577"/>
                <a:gd name="T35" fmla="*/ 2147483647 h 639"/>
                <a:gd name="T36" fmla="*/ 2147483647 w 577"/>
                <a:gd name="T37" fmla="*/ 2147483647 h 639"/>
                <a:gd name="T38" fmla="*/ 2147483647 w 577"/>
                <a:gd name="T39" fmla="*/ 2147483647 h 639"/>
                <a:gd name="T40" fmla="*/ 2147483647 w 577"/>
                <a:gd name="T41" fmla="*/ 2147483647 h 639"/>
                <a:gd name="T42" fmla="*/ 2147483647 w 577"/>
                <a:gd name="T43" fmla="*/ 2147483647 h 639"/>
                <a:gd name="T44" fmla="*/ 2147483647 w 577"/>
                <a:gd name="T45" fmla="*/ 2147483647 h 639"/>
                <a:gd name="T46" fmla="*/ 2147483647 w 577"/>
                <a:gd name="T47" fmla="*/ 2147483647 h 639"/>
                <a:gd name="T48" fmla="*/ 0 w 577"/>
                <a:gd name="T49" fmla="*/ 2147483647 h 639"/>
                <a:gd name="T50" fmla="*/ 0 w 577"/>
                <a:gd name="T51" fmla="*/ 2147483647 h 639"/>
                <a:gd name="T52" fmla="*/ 2147483647 w 577"/>
                <a:gd name="T53" fmla="*/ 2147483647 h 639"/>
                <a:gd name="T54" fmla="*/ 2147483647 w 577"/>
                <a:gd name="T55" fmla="*/ 2147483647 h 639"/>
                <a:gd name="T56" fmla="*/ 2147483647 w 577"/>
                <a:gd name="T57" fmla="*/ 2147483647 h 639"/>
                <a:gd name="T58" fmla="*/ 2147483647 w 577"/>
                <a:gd name="T59" fmla="*/ 2147483647 h 639"/>
                <a:gd name="T60" fmla="*/ 2147483647 w 577"/>
                <a:gd name="T61" fmla="*/ 2147483647 h 639"/>
                <a:gd name="T62" fmla="*/ 2147483647 w 577"/>
                <a:gd name="T63" fmla="*/ 2147483647 h 639"/>
                <a:gd name="T64" fmla="*/ 2147483647 w 577"/>
                <a:gd name="T65" fmla="*/ 2147483647 h 639"/>
                <a:gd name="T66" fmla="*/ 2147483647 w 577"/>
                <a:gd name="T67" fmla="*/ 2147483647 h 639"/>
                <a:gd name="T68" fmla="*/ 2147483647 w 577"/>
                <a:gd name="T69" fmla="*/ 2147483647 h 639"/>
                <a:gd name="T70" fmla="*/ 2147483647 w 577"/>
                <a:gd name="T71" fmla="*/ 2147483647 h 639"/>
                <a:gd name="T72" fmla="*/ 2147483647 w 577"/>
                <a:gd name="T73" fmla="*/ 2147483647 h 639"/>
                <a:gd name="T74" fmla="*/ 2147483647 w 577"/>
                <a:gd name="T75" fmla="*/ 2147483647 h 639"/>
                <a:gd name="T76" fmla="*/ 2147483647 w 577"/>
                <a:gd name="T77" fmla="*/ 2147483647 h 639"/>
                <a:gd name="T78" fmla="*/ 2147483647 w 577"/>
                <a:gd name="T79" fmla="*/ 2147483647 h 639"/>
                <a:gd name="T80" fmla="*/ 2147483647 w 577"/>
                <a:gd name="T81" fmla="*/ 2147483647 h 639"/>
                <a:gd name="T82" fmla="*/ 2147483647 w 577"/>
                <a:gd name="T83" fmla="*/ 2147483647 h 639"/>
                <a:gd name="T84" fmla="*/ 2147483647 w 577"/>
                <a:gd name="T85" fmla="*/ 2147483647 h 639"/>
                <a:gd name="T86" fmla="*/ 2147483647 w 577"/>
                <a:gd name="T87" fmla="*/ 2147483647 h 639"/>
                <a:gd name="T88" fmla="*/ 2147483647 w 577"/>
                <a:gd name="T89" fmla="*/ 2147483647 h 639"/>
                <a:gd name="T90" fmla="*/ 2147483647 w 577"/>
                <a:gd name="T91" fmla="*/ 2147483647 h 639"/>
                <a:gd name="T92" fmla="*/ 2147483647 w 577"/>
                <a:gd name="T93" fmla="*/ 2147483647 h 639"/>
                <a:gd name="T94" fmla="*/ 2147483647 w 577"/>
                <a:gd name="T95" fmla="*/ 2147483647 h 639"/>
                <a:gd name="T96" fmla="*/ 2147483647 w 577"/>
                <a:gd name="T97" fmla="*/ 2147483647 h 639"/>
                <a:gd name="T98" fmla="*/ 2147483647 w 577"/>
                <a:gd name="T99" fmla="*/ 2147483647 h 639"/>
                <a:gd name="T100" fmla="*/ 2147483647 w 577"/>
                <a:gd name="T101" fmla="*/ 2147483647 h 639"/>
                <a:gd name="T102" fmla="*/ 2147483647 w 577"/>
                <a:gd name="T103" fmla="*/ 2147483647 h 639"/>
                <a:gd name="T104" fmla="*/ 2147483647 w 577"/>
                <a:gd name="T105" fmla="*/ 2147483647 h 639"/>
                <a:gd name="T106" fmla="*/ 2147483647 w 577"/>
                <a:gd name="T107" fmla="*/ 2147483647 h 639"/>
                <a:gd name="T108" fmla="*/ 2147483647 w 577"/>
                <a:gd name="T109" fmla="*/ 2147483647 h 639"/>
                <a:gd name="T110" fmla="*/ 2147483647 w 577"/>
                <a:gd name="T111" fmla="*/ 2147483647 h 639"/>
                <a:gd name="T112" fmla="*/ 2147483647 w 577"/>
                <a:gd name="T113" fmla="*/ 2147483647 h 639"/>
                <a:gd name="T114" fmla="*/ 2147483647 w 577"/>
                <a:gd name="T115" fmla="*/ 2147483647 h 639"/>
                <a:gd name="T116" fmla="*/ 2147483647 w 577"/>
                <a:gd name="T117" fmla="*/ 2147483647 h 639"/>
                <a:gd name="T118" fmla="*/ 2147483647 w 577"/>
                <a:gd name="T119" fmla="*/ 2147483647 h 63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77" h="639">
                  <a:moveTo>
                    <a:pt x="577" y="540"/>
                  </a:moveTo>
                  <a:lnTo>
                    <a:pt x="567" y="507"/>
                  </a:lnTo>
                  <a:lnTo>
                    <a:pt x="559" y="430"/>
                  </a:lnTo>
                  <a:lnTo>
                    <a:pt x="551" y="366"/>
                  </a:lnTo>
                  <a:lnTo>
                    <a:pt x="528" y="289"/>
                  </a:lnTo>
                  <a:lnTo>
                    <a:pt x="507" y="256"/>
                  </a:lnTo>
                  <a:lnTo>
                    <a:pt x="468" y="209"/>
                  </a:lnTo>
                  <a:lnTo>
                    <a:pt x="424" y="189"/>
                  </a:lnTo>
                  <a:lnTo>
                    <a:pt x="375" y="147"/>
                  </a:lnTo>
                  <a:lnTo>
                    <a:pt x="326" y="105"/>
                  </a:lnTo>
                  <a:lnTo>
                    <a:pt x="277" y="58"/>
                  </a:lnTo>
                  <a:lnTo>
                    <a:pt x="241" y="20"/>
                  </a:lnTo>
                  <a:lnTo>
                    <a:pt x="212" y="0"/>
                  </a:lnTo>
                  <a:lnTo>
                    <a:pt x="218" y="33"/>
                  </a:lnTo>
                  <a:lnTo>
                    <a:pt x="199" y="58"/>
                  </a:lnTo>
                  <a:lnTo>
                    <a:pt x="179" y="67"/>
                  </a:lnTo>
                  <a:lnTo>
                    <a:pt x="158" y="58"/>
                  </a:lnTo>
                  <a:lnTo>
                    <a:pt x="132" y="35"/>
                  </a:lnTo>
                  <a:lnTo>
                    <a:pt x="119" y="33"/>
                  </a:lnTo>
                  <a:lnTo>
                    <a:pt x="91" y="33"/>
                  </a:lnTo>
                  <a:lnTo>
                    <a:pt x="65" y="43"/>
                  </a:lnTo>
                  <a:lnTo>
                    <a:pt x="37" y="33"/>
                  </a:lnTo>
                  <a:lnTo>
                    <a:pt x="26" y="53"/>
                  </a:lnTo>
                  <a:lnTo>
                    <a:pt x="26" y="85"/>
                  </a:lnTo>
                  <a:lnTo>
                    <a:pt x="0" y="90"/>
                  </a:lnTo>
                  <a:lnTo>
                    <a:pt x="0" y="105"/>
                  </a:lnTo>
                  <a:lnTo>
                    <a:pt x="21" y="125"/>
                  </a:lnTo>
                  <a:lnTo>
                    <a:pt x="44" y="115"/>
                  </a:lnTo>
                  <a:lnTo>
                    <a:pt x="70" y="120"/>
                  </a:lnTo>
                  <a:lnTo>
                    <a:pt x="75" y="137"/>
                  </a:lnTo>
                  <a:lnTo>
                    <a:pt x="70" y="152"/>
                  </a:lnTo>
                  <a:lnTo>
                    <a:pt x="47" y="157"/>
                  </a:lnTo>
                  <a:lnTo>
                    <a:pt x="44" y="172"/>
                  </a:lnTo>
                  <a:lnTo>
                    <a:pt x="44" y="189"/>
                  </a:lnTo>
                  <a:lnTo>
                    <a:pt x="47" y="199"/>
                  </a:lnTo>
                  <a:lnTo>
                    <a:pt x="47" y="219"/>
                  </a:lnTo>
                  <a:lnTo>
                    <a:pt x="81" y="227"/>
                  </a:lnTo>
                  <a:lnTo>
                    <a:pt x="91" y="227"/>
                  </a:lnTo>
                  <a:lnTo>
                    <a:pt x="132" y="271"/>
                  </a:lnTo>
                  <a:lnTo>
                    <a:pt x="145" y="294"/>
                  </a:lnTo>
                  <a:lnTo>
                    <a:pt x="168" y="289"/>
                  </a:lnTo>
                  <a:lnTo>
                    <a:pt x="212" y="321"/>
                  </a:lnTo>
                  <a:lnTo>
                    <a:pt x="243" y="346"/>
                  </a:lnTo>
                  <a:lnTo>
                    <a:pt x="243" y="398"/>
                  </a:lnTo>
                  <a:lnTo>
                    <a:pt x="251" y="435"/>
                  </a:lnTo>
                  <a:lnTo>
                    <a:pt x="256" y="487"/>
                  </a:lnTo>
                  <a:lnTo>
                    <a:pt x="261" y="515"/>
                  </a:lnTo>
                  <a:lnTo>
                    <a:pt x="277" y="530"/>
                  </a:lnTo>
                  <a:lnTo>
                    <a:pt x="305" y="540"/>
                  </a:lnTo>
                  <a:lnTo>
                    <a:pt x="349" y="572"/>
                  </a:lnTo>
                  <a:lnTo>
                    <a:pt x="370" y="587"/>
                  </a:lnTo>
                  <a:lnTo>
                    <a:pt x="383" y="607"/>
                  </a:lnTo>
                  <a:lnTo>
                    <a:pt x="386" y="629"/>
                  </a:lnTo>
                  <a:lnTo>
                    <a:pt x="399" y="639"/>
                  </a:lnTo>
                  <a:lnTo>
                    <a:pt x="404" y="624"/>
                  </a:lnTo>
                  <a:lnTo>
                    <a:pt x="437" y="587"/>
                  </a:lnTo>
                  <a:lnTo>
                    <a:pt x="473" y="597"/>
                  </a:lnTo>
                  <a:lnTo>
                    <a:pt x="497" y="572"/>
                  </a:lnTo>
                  <a:lnTo>
                    <a:pt x="528" y="577"/>
                  </a:lnTo>
                  <a:lnTo>
                    <a:pt x="577" y="540"/>
                  </a:lnTo>
                  <a:close/>
                </a:path>
              </a:pathLst>
            </a:custGeom>
            <a:solidFill>
              <a:srgbClr val="FFFFFF"/>
            </a:solidFill>
            <a:ln w="11176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2601913" y="4038599"/>
              <a:ext cx="1389062" cy="1177925"/>
            </a:xfrm>
            <a:custGeom>
              <a:avLst/>
              <a:gdLst>
                <a:gd name="T0" fmla="*/ 2147483647 w 879"/>
                <a:gd name="T1" fmla="*/ 2147483647 h 802"/>
                <a:gd name="T2" fmla="*/ 2147483647 w 879"/>
                <a:gd name="T3" fmla="*/ 2147483647 h 802"/>
                <a:gd name="T4" fmla="*/ 2147483647 w 879"/>
                <a:gd name="T5" fmla="*/ 2147483647 h 802"/>
                <a:gd name="T6" fmla="*/ 2147483647 w 879"/>
                <a:gd name="T7" fmla="*/ 2147483647 h 802"/>
                <a:gd name="T8" fmla="*/ 2147483647 w 879"/>
                <a:gd name="T9" fmla="*/ 2147483647 h 802"/>
                <a:gd name="T10" fmla="*/ 2147483647 w 879"/>
                <a:gd name="T11" fmla="*/ 2147483647 h 802"/>
                <a:gd name="T12" fmla="*/ 2147483647 w 879"/>
                <a:gd name="T13" fmla="*/ 2147483647 h 802"/>
                <a:gd name="T14" fmla="*/ 2147483647 w 879"/>
                <a:gd name="T15" fmla="*/ 2147483647 h 802"/>
                <a:gd name="T16" fmla="*/ 2147483647 w 879"/>
                <a:gd name="T17" fmla="*/ 2147483647 h 802"/>
                <a:gd name="T18" fmla="*/ 2147483647 w 879"/>
                <a:gd name="T19" fmla="*/ 2147483647 h 802"/>
                <a:gd name="T20" fmla="*/ 2147483647 w 879"/>
                <a:gd name="T21" fmla="*/ 2147483647 h 802"/>
                <a:gd name="T22" fmla="*/ 2147483647 w 879"/>
                <a:gd name="T23" fmla="*/ 2147483647 h 802"/>
                <a:gd name="T24" fmla="*/ 2147483647 w 879"/>
                <a:gd name="T25" fmla="*/ 2147483647 h 802"/>
                <a:gd name="T26" fmla="*/ 2147483647 w 879"/>
                <a:gd name="T27" fmla="*/ 2147483647 h 802"/>
                <a:gd name="T28" fmla="*/ 2147483647 w 879"/>
                <a:gd name="T29" fmla="*/ 2147483647 h 802"/>
                <a:gd name="T30" fmla="*/ 2147483647 w 879"/>
                <a:gd name="T31" fmla="*/ 2147483647 h 802"/>
                <a:gd name="T32" fmla="*/ 2147483647 w 879"/>
                <a:gd name="T33" fmla="*/ 2147483647 h 802"/>
                <a:gd name="T34" fmla="*/ 2147483647 w 879"/>
                <a:gd name="T35" fmla="*/ 2147483647 h 802"/>
                <a:gd name="T36" fmla="*/ 2147483647 w 879"/>
                <a:gd name="T37" fmla="*/ 2147483647 h 802"/>
                <a:gd name="T38" fmla="*/ 2147483647 w 879"/>
                <a:gd name="T39" fmla="*/ 2147483647 h 802"/>
                <a:gd name="T40" fmla="*/ 2147483647 w 879"/>
                <a:gd name="T41" fmla="*/ 2147483647 h 802"/>
                <a:gd name="T42" fmla="*/ 2147483647 w 879"/>
                <a:gd name="T43" fmla="*/ 2147483647 h 802"/>
                <a:gd name="T44" fmla="*/ 2147483647 w 879"/>
                <a:gd name="T45" fmla="*/ 2147483647 h 802"/>
                <a:gd name="T46" fmla="*/ 2147483647 w 879"/>
                <a:gd name="T47" fmla="*/ 2147483647 h 802"/>
                <a:gd name="T48" fmla="*/ 2147483647 w 879"/>
                <a:gd name="T49" fmla="*/ 2147483647 h 802"/>
                <a:gd name="T50" fmla="*/ 2147483647 w 879"/>
                <a:gd name="T51" fmla="*/ 2147483647 h 802"/>
                <a:gd name="T52" fmla="*/ 2147483647 w 879"/>
                <a:gd name="T53" fmla="*/ 2147483647 h 802"/>
                <a:gd name="T54" fmla="*/ 2147483647 w 879"/>
                <a:gd name="T55" fmla="*/ 2147483647 h 802"/>
                <a:gd name="T56" fmla="*/ 2147483647 w 879"/>
                <a:gd name="T57" fmla="*/ 2147483647 h 802"/>
                <a:gd name="T58" fmla="*/ 2147483647 w 879"/>
                <a:gd name="T59" fmla="*/ 2147483647 h 802"/>
                <a:gd name="T60" fmla="*/ 2147483647 w 879"/>
                <a:gd name="T61" fmla="*/ 2147483647 h 802"/>
                <a:gd name="T62" fmla="*/ 2147483647 w 879"/>
                <a:gd name="T63" fmla="*/ 2147483647 h 802"/>
                <a:gd name="T64" fmla="*/ 2147483647 w 879"/>
                <a:gd name="T65" fmla="*/ 2147483647 h 802"/>
                <a:gd name="T66" fmla="*/ 2147483647 w 879"/>
                <a:gd name="T67" fmla="*/ 2147483647 h 802"/>
                <a:gd name="T68" fmla="*/ 2147483647 w 879"/>
                <a:gd name="T69" fmla="*/ 2147483647 h 802"/>
                <a:gd name="T70" fmla="*/ 2147483647 w 879"/>
                <a:gd name="T71" fmla="*/ 2147483647 h 802"/>
                <a:gd name="T72" fmla="*/ 2147483647 w 879"/>
                <a:gd name="T73" fmla="*/ 2147483647 h 802"/>
                <a:gd name="T74" fmla="*/ 2147483647 w 879"/>
                <a:gd name="T75" fmla="*/ 2147483647 h 802"/>
                <a:gd name="T76" fmla="*/ 2147483647 w 879"/>
                <a:gd name="T77" fmla="*/ 2147483647 h 802"/>
                <a:gd name="T78" fmla="*/ 2147483647 w 879"/>
                <a:gd name="T79" fmla="*/ 2147483647 h 802"/>
                <a:gd name="T80" fmla="*/ 2147483647 w 879"/>
                <a:gd name="T81" fmla="*/ 2147483647 h 802"/>
                <a:gd name="T82" fmla="*/ 2147483647 w 879"/>
                <a:gd name="T83" fmla="*/ 2147483647 h 802"/>
                <a:gd name="T84" fmla="*/ 2147483647 w 879"/>
                <a:gd name="T85" fmla="*/ 2147483647 h 802"/>
                <a:gd name="T86" fmla="*/ 2147483647 w 879"/>
                <a:gd name="T87" fmla="*/ 2147483647 h 802"/>
                <a:gd name="T88" fmla="*/ 2147483647 w 879"/>
                <a:gd name="T89" fmla="*/ 2147483647 h 802"/>
                <a:gd name="T90" fmla="*/ 0 w 879"/>
                <a:gd name="T91" fmla="*/ 2147483647 h 802"/>
                <a:gd name="T92" fmla="*/ 2147483647 w 879"/>
                <a:gd name="T93" fmla="*/ 2147483647 h 802"/>
                <a:gd name="T94" fmla="*/ 2147483647 w 879"/>
                <a:gd name="T95" fmla="*/ 2147483647 h 802"/>
                <a:gd name="T96" fmla="*/ 2147483647 w 879"/>
                <a:gd name="T97" fmla="*/ 2147483647 h 802"/>
                <a:gd name="T98" fmla="*/ 2147483647 w 879"/>
                <a:gd name="T99" fmla="*/ 2147483647 h 802"/>
                <a:gd name="T100" fmla="*/ 2147483647 w 879"/>
                <a:gd name="T101" fmla="*/ 2147483647 h 8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879" h="802">
                  <a:moveTo>
                    <a:pt x="155" y="17"/>
                  </a:moveTo>
                  <a:lnTo>
                    <a:pt x="181" y="27"/>
                  </a:lnTo>
                  <a:lnTo>
                    <a:pt x="181" y="42"/>
                  </a:lnTo>
                  <a:lnTo>
                    <a:pt x="160" y="67"/>
                  </a:lnTo>
                  <a:lnTo>
                    <a:pt x="176" y="99"/>
                  </a:lnTo>
                  <a:lnTo>
                    <a:pt x="196" y="89"/>
                  </a:lnTo>
                  <a:lnTo>
                    <a:pt x="230" y="89"/>
                  </a:lnTo>
                  <a:lnTo>
                    <a:pt x="240" y="89"/>
                  </a:lnTo>
                  <a:lnTo>
                    <a:pt x="258" y="107"/>
                  </a:lnTo>
                  <a:lnTo>
                    <a:pt x="269" y="131"/>
                  </a:lnTo>
                  <a:lnTo>
                    <a:pt x="269" y="149"/>
                  </a:lnTo>
                  <a:lnTo>
                    <a:pt x="279" y="159"/>
                  </a:lnTo>
                  <a:lnTo>
                    <a:pt x="289" y="159"/>
                  </a:lnTo>
                  <a:lnTo>
                    <a:pt x="307" y="184"/>
                  </a:lnTo>
                  <a:lnTo>
                    <a:pt x="318" y="201"/>
                  </a:lnTo>
                  <a:lnTo>
                    <a:pt x="328" y="203"/>
                  </a:lnTo>
                  <a:lnTo>
                    <a:pt x="362" y="201"/>
                  </a:lnTo>
                  <a:lnTo>
                    <a:pt x="372" y="203"/>
                  </a:lnTo>
                  <a:lnTo>
                    <a:pt x="393" y="203"/>
                  </a:lnTo>
                  <a:lnTo>
                    <a:pt x="421" y="184"/>
                  </a:lnTo>
                  <a:lnTo>
                    <a:pt x="445" y="161"/>
                  </a:lnTo>
                  <a:lnTo>
                    <a:pt x="460" y="161"/>
                  </a:lnTo>
                  <a:lnTo>
                    <a:pt x="488" y="161"/>
                  </a:lnTo>
                  <a:lnTo>
                    <a:pt x="501" y="151"/>
                  </a:lnTo>
                  <a:lnTo>
                    <a:pt x="532" y="109"/>
                  </a:lnTo>
                  <a:lnTo>
                    <a:pt x="543" y="109"/>
                  </a:lnTo>
                  <a:lnTo>
                    <a:pt x="553" y="116"/>
                  </a:lnTo>
                  <a:lnTo>
                    <a:pt x="574" y="109"/>
                  </a:lnTo>
                  <a:lnTo>
                    <a:pt x="600" y="107"/>
                  </a:lnTo>
                  <a:lnTo>
                    <a:pt x="613" y="99"/>
                  </a:lnTo>
                  <a:lnTo>
                    <a:pt x="644" y="84"/>
                  </a:lnTo>
                  <a:lnTo>
                    <a:pt x="657" y="99"/>
                  </a:lnTo>
                  <a:lnTo>
                    <a:pt x="651" y="109"/>
                  </a:lnTo>
                  <a:lnTo>
                    <a:pt x="633" y="119"/>
                  </a:lnTo>
                  <a:lnTo>
                    <a:pt x="623" y="136"/>
                  </a:lnTo>
                  <a:lnTo>
                    <a:pt x="597" y="136"/>
                  </a:lnTo>
                  <a:lnTo>
                    <a:pt x="569" y="151"/>
                  </a:lnTo>
                  <a:lnTo>
                    <a:pt x="558" y="174"/>
                  </a:lnTo>
                  <a:lnTo>
                    <a:pt x="558" y="189"/>
                  </a:lnTo>
                  <a:lnTo>
                    <a:pt x="563" y="203"/>
                  </a:lnTo>
                  <a:lnTo>
                    <a:pt x="545" y="211"/>
                  </a:lnTo>
                  <a:lnTo>
                    <a:pt x="543" y="226"/>
                  </a:lnTo>
                  <a:lnTo>
                    <a:pt x="535" y="246"/>
                  </a:lnTo>
                  <a:lnTo>
                    <a:pt x="558" y="283"/>
                  </a:lnTo>
                  <a:lnTo>
                    <a:pt x="558" y="298"/>
                  </a:lnTo>
                  <a:lnTo>
                    <a:pt x="558" y="320"/>
                  </a:lnTo>
                  <a:lnTo>
                    <a:pt x="545" y="363"/>
                  </a:lnTo>
                  <a:lnTo>
                    <a:pt x="545" y="395"/>
                  </a:lnTo>
                  <a:lnTo>
                    <a:pt x="563" y="410"/>
                  </a:lnTo>
                  <a:lnTo>
                    <a:pt x="597" y="405"/>
                  </a:lnTo>
                  <a:lnTo>
                    <a:pt x="644" y="420"/>
                  </a:lnTo>
                  <a:lnTo>
                    <a:pt x="672" y="437"/>
                  </a:lnTo>
                  <a:lnTo>
                    <a:pt x="711" y="472"/>
                  </a:lnTo>
                  <a:lnTo>
                    <a:pt x="775" y="519"/>
                  </a:lnTo>
                  <a:lnTo>
                    <a:pt x="799" y="519"/>
                  </a:lnTo>
                  <a:lnTo>
                    <a:pt x="832" y="532"/>
                  </a:lnTo>
                  <a:lnTo>
                    <a:pt x="863" y="561"/>
                  </a:lnTo>
                  <a:lnTo>
                    <a:pt x="874" y="599"/>
                  </a:lnTo>
                  <a:lnTo>
                    <a:pt x="879" y="623"/>
                  </a:lnTo>
                  <a:lnTo>
                    <a:pt x="874" y="641"/>
                  </a:lnTo>
                  <a:lnTo>
                    <a:pt x="874" y="656"/>
                  </a:lnTo>
                  <a:lnTo>
                    <a:pt x="858" y="666"/>
                  </a:lnTo>
                  <a:lnTo>
                    <a:pt x="845" y="671"/>
                  </a:lnTo>
                  <a:lnTo>
                    <a:pt x="835" y="671"/>
                  </a:lnTo>
                  <a:lnTo>
                    <a:pt x="832" y="693"/>
                  </a:lnTo>
                  <a:lnTo>
                    <a:pt x="832" y="718"/>
                  </a:lnTo>
                  <a:lnTo>
                    <a:pt x="819" y="740"/>
                  </a:lnTo>
                  <a:lnTo>
                    <a:pt x="804" y="755"/>
                  </a:lnTo>
                  <a:lnTo>
                    <a:pt x="794" y="770"/>
                  </a:lnTo>
                  <a:lnTo>
                    <a:pt x="794" y="788"/>
                  </a:lnTo>
                  <a:lnTo>
                    <a:pt x="770" y="792"/>
                  </a:lnTo>
                  <a:lnTo>
                    <a:pt x="731" y="802"/>
                  </a:lnTo>
                  <a:lnTo>
                    <a:pt x="716" y="792"/>
                  </a:lnTo>
                  <a:lnTo>
                    <a:pt x="688" y="770"/>
                  </a:lnTo>
                  <a:lnTo>
                    <a:pt x="651" y="750"/>
                  </a:lnTo>
                  <a:lnTo>
                    <a:pt x="618" y="745"/>
                  </a:lnTo>
                  <a:lnTo>
                    <a:pt x="569" y="750"/>
                  </a:lnTo>
                  <a:lnTo>
                    <a:pt x="525" y="755"/>
                  </a:lnTo>
                  <a:lnTo>
                    <a:pt x="488" y="713"/>
                  </a:lnTo>
                  <a:lnTo>
                    <a:pt x="491" y="693"/>
                  </a:lnTo>
                  <a:lnTo>
                    <a:pt x="460" y="661"/>
                  </a:lnTo>
                  <a:lnTo>
                    <a:pt x="411" y="646"/>
                  </a:lnTo>
                  <a:lnTo>
                    <a:pt x="367" y="614"/>
                  </a:lnTo>
                  <a:lnTo>
                    <a:pt x="313" y="566"/>
                  </a:lnTo>
                  <a:lnTo>
                    <a:pt x="245" y="499"/>
                  </a:lnTo>
                  <a:lnTo>
                    <a:pt x="225" y="457"/>
                  </a:lnTo>
                  <a:lnTo>
                    <a:pt x="191" y="430"/>
                  </a:lnTo>
                  <a:lnTo>
                    <a:pt x="165" y="387"/>
                  </a:lnTo>
                  <a:lnTo>
                    <a:pt x="137" y="345"/>
                  </a:lnTo>
                  <a:lnTo>
                    <a:pt x="93" y="298"/>
                  </a:lnTo>
                  <a:lnTo>
                    <a:pt x="57" y="253"/>
                  </a:lnTo>
                  <a:lnTo>
                    <a:pt x="0" y="203"/>
                  </a:lnTo>
                  <a:lnTo>
                    <a:pt x="33" y="174"/>
                  </a:lnTo>
                  <a:lnTo>
                    <a:pt x="57" y="149"/>
                  </a:lnTo>
                  <a:lnTo>
                    <a:pt x="67" y="116"/>
                  </a:lnTo>
                  <a:lnTo>
                    <a:pt x="67" y="89"/>
                  </a:lnTo>
                  <a:lnTo>
                    <a:pt x="93" y="79"/>
                  </a:lnTo>
                  <a:lnTo>
                    <a:pt x="111" y="57"/>
                  </a:lnTo>
                  <a:lnTo>
                    <a:pt x="121" y="47"/>
                  </a:lnTo>
                  <a:lnTo>
                    <a:pt x="111" y="17"/>
                  </a:lnTo>
                  <a:lnTo>
                    <a:pt x="127" y="0"/>
                  </a:lnTo>
                  <a:lnTo>
                    <a:pt x="155" y="17"/>
                  </a:lnTo>
                  <a:close/>
                </a:path>
              </a:pathLst>
            </a:custGeom>
            <a:solidFill>
              <a:srgbClr val="FFFFFF"/>
            </a:solidFill>
            <a:ln w="11176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1508125" y="2387599"/>
              <a:ext cx="1846263" cy="990600"/>
            </a:xfrm>
            <a:custGeom>
              <a:avLst/>
              <a:gdLst>
                <a:gd name="T0" fmla="*/ 2147483647 w 1169"/>
                <a:gd name="T1" fmla="*/ 2147483647 h 676"/>
                <a:gd name="T2" fmla="*/ 2147483647 w 1169"/>
                <a:gd name="T3" fmla="*/ 2147483647 h 676"/>
                <a:gd name="T4" fmla="*/ 2147483647 w 1169"/>
                <a:gd name="T5" fmla="*/ 2147483647 h 676"/>
                <a:gd name="T6" fmla="*/ 2147483647 w 1169"/>
                <a:gd name="T7" fmla="*/ 2147483647 h 676"/>
                <a:gd name="T8" fmla="*/ 2147483647 w 1169"/>
                <a:gd name="T9" fmla="*/ 2147483647 h 676"/>
                <a:gd name="T10" fmla="*/ 2147483647 w 1169"/>
                <a:gd name="T11" fmla="*/ 2147483647 h 676"/>
                <a:gd name="T12" fmla="*/ 2147483647 w 1169"/>
                <a:gd name="T13" fmla="*/ 2147483647 h 676"/>
                <a:gd name="T14" fmla="*/ 2147483647 w 1169"/>
                <a:gd name="T15" fmla="*/ 2147483647 h 676"/>
                <a:gd name="T16" fmla="*/ 2147483647 w 1169"/>
                <a:gd name="T17" fmla="*/ 2147483647 h 676"/>
                <a:gd name="T18" fmla="*/ 2147483647 w 1169"/>
                <a:gd name="T19" fmla="*/ 2147483647 h 676"/>
                <a:gd name="T20" fmla="*/ 2147483647 w 1169"/>
                <a:gd name="T21" fmla="*/ 2147483647 h 676"/>
                <a:gd name="T22" fmla="*/ 2147483647 w 1169"/>
                <a:gd name="T23" fmla="*/ 2147483647 h 676"/>
                <a:gd name="T24" fmla="*/ 2147483647 w 1169"/>
                <a:gd name="T25" fmla="*/ 2147483647 h 676"/>
                <a:gd name="T26" fmla="*/ 2147483647 w 1169"/>
                <a:gd name="T27" fmla="*/ 2147483647 h 676"/>
                <a:gd name="T28" fmla="*/ 2147483647 w 1169"/>
                <a:gd name="T29" fmla="*/ 2147483647 h 676"/>
                <a:gd name="T30" fmla="*/ 2147483647 w 1169"/>
                <a:gd name="T31" fmla="*/ 2147483647 h 676"/>
                <a:gd name="T32" fmla="*/ 2147483647 w 1169"/>
                <a:gd name="T33" fmla="*/ 2147483647 h 676"/>
                <a:gd name="T34" fmla="*/ 2147483647 w 1169"/>
                <a:gd name="T35" fmla="*/ 2147483647 h 676"/>
                <a:gd name="T36" fmla="*/ 2147483647 w 1169"/>
                <a:gd name="T37" fmla="*/ 2147483647 h 676"/>
                <a:gd name="T38" fmla="*/ 2147483647 w 1169"/>
                <a:gd name="T39" fmla="*/ 2147483647 h 676"/>
                <a:gd name="T40" fmla="*/ 2147483647 w 1169"/>
                <a:gd name="T41" fmla="*/ 2147483647 h 676"/>
                <a:gd name="T42" fmla="*/ 2147483647 w 1169"/>
                <a:gd name="T43" fmla="*/ 0 h 676"/>
                <a:gd name="T44" fmla="*/ 2147483647 w 1169"/>
                <a:gd name="T45" fmla="*/ 2147483647 h 676"/>
                <a:gd name="T46" fmla="*/ 2147483647 w 1169"/>
                <a:gd name="T47" fmla="*/ 2147483647 h 676"/>
                <a:gd name="T48" fmla="*/ 2147483647 w 1169"/>
                <a:gd name="T49" fmla="*/ 2147483647 h 676"/>
                <a:gd name="T50" fmla="*/ 2147483647 w 1169"/>
                <a:gd name="T51" fmla="*/ 2147483647 h 676"/>
                <a:gd name="T52" fmla="*/ 2147483647 w 1169"/>
                <a:gd name="T53" fmla="*/ 2147483647 h 676"/>
                <a:gd name="T54" fmla="*/ 2147483647 w 1169"/>
                <a:gd name="T55" fmla="*/ 2147483647 h 676"/>
                <a:gd name="T56" fmla="*/ 2147483647 w 1169"/>
                <a:gd name="T57" fmla="*/ 2147483647 h 676"/>
                <a:gd name="T58" fmla="*/ 2147483647 w 1169"/>
                <a:gd name="T59" fmla="*/ 2147483647 h 676"/>
                <a:gd name="T60" fmla="*/ 2147483647 w 1169"/>
                <a:gd name="T61" fmla="*/ 2147483647 h 676"/>
                <a:gd name="T62" fmla="*/ 2147483647 w 1169"/>
                <a:gd name="T63" fmla="*/ 2147483647 h 676"/>
                <a:gd name="T64" fmla="*/ 2147483647 w 1169"/>
                <a:gd name="T65" fmla="*/ 2147483647 h 676"/>
                <a:gd name="T66" fmla="*/ 2147483647 w 1169"/>
                <a:gd name="T67" fmla="*/ 2147483647 h 676"/>
                <a:gd name="T68" fmla="*/ 2147483647 w 1169"/>
                <a:gd name="T69" fmla="*/ 2147483647 h 676"/>
                <a:gd name="T70" fmla="*/ 2147483647 w 1169"/>
                <a:gd name="T71" fmla="*/ 2147483647 h 676"/>
                <a:gd name="T72" fmla="*/ 2147483647 w 1169"/>
                <a:gd name="T73" fmla="*/ 2147483647 h 676"/>
                <a:gd name="T74" fmla="*/ 2147483647 w 1169"/>
                <a:gd name="T75" fmla="*/ 2147483647 h 676"/>
                <a:gd name="T76" fmla="*/ 2147483647 w 1169"/>
                <a:gd name="T77" fmla="*/ 2147483647 h 676"/>
                <a:gd name="T78" fmla="*/ 2147483647 w 1169"/>
                <a:gd name="T79" fmla="*/ 2147483647 h 676"/>
                <a:gd name="T80" fmla="*/ 2147483647 w 1169"/>
                <a:gd name="T81" fmla="*/ 2147483647 h 676"/>
                <a:gd name="T82" fmla="*/ 2147483647 w 1169"/>
                <a:gd name="T83" fmla="*/ 2147483647 h 676"/>
                <a:gd name="T84" fmla="*/ 2147483647 w 1169"/>
                <a:gd name="T85" fmla="*/ 2147483647 h 676"/>
                <a:gd name="T86" fmla="*/ 2147483647 w 1169"/>
                <a:gd name="T87" fmla="*/ 2147483647 h 676"/>
                <a:gd name="T88" fmla="*/ 2147483647 w 1169"/>
                <a:gd name="T89" fmla="*/ 2147483647 h 676"/>
                <a:gd name="T90" fmla="*/ 2147483647 w 1169"/>
                <a:gd name="T91" fmla="*/ 2147483647 h 676"/>
                <a:gd name="T92" fmla="*/ 2147483647 w 1169"/>
                <a:gd name="T93" fmla="*/ 2147483647 h 676"/>
                <a:gd name="T94" fmla="*/ 2147483647 w 1169"/>
                <a:gd name="T95" fmla="*/ 2147483647 h 676"/>
                <a:gd name="T96" fmla="*/ 2147483647 w 1169"/>
                <a:gd name="T97" fmla="*/ 2147483647 h 676"/>
                <a:gd name="T98" fmla="*/ 2147483647 w 1169"/>
                <a:gd name="T99" fmla="*/ 2147483647 h 676"/>
                <a:gd name="T100" fmla="*/ 2147483647 w 1169"/>
                <a:gd name="T101" fmla="*/ 2147483647 h 676"/>
                <a:gd name="T102" fmla="*/ 2147483647 w 1169"/>
                <a:gd name="T103" fmla="*/ 2147483647 h 676"/>
                <a:gd name="T104" fmla="*/ 2147483647 w 1169"/>
                <a:gd name="T105" fmla="*/ 2147483647 h 6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169" h="676">
                  <a:moveTo>
                    <a:pt x="1158" y="582"/>
                  </a:moveTo>
                  <a:lnTo>
                    <a:pt x="1122" y="557"/>
                  </a:lnTo>
                  <a:lnTo>
                    <a:pt x="1104" y="530"/>
                  </a:lnTo>
                  <a:lnTo>
                    <a:pt x="1083" y="473"/>
                  </a:lnTo>
                  <a:lnTo>
                    <a:pt x="1070" y="450"/>
                  </a:lnTo>
                  <a:lnTo>
                    <a:pt x="1044" y="408"/>
                  </a:lnTo>
                  <a:lnTo>
                    <a:pt x="1026" y="388"/>
                  </a:lnTo>
                  <a:lnTo>
                    <a:pt x="1026" y="363"/>
                  </a:lnTo>
                  <a:lnTo>
                    <a:pt x="1050" y="341"/>
                  </a:lnTo>
                  <a:lnTo>
                    <a:pt x="1044" y="309"/>
                  </a:lnTo>
                  <a:lnTo>
                    <a:pt x="1044" y="266"/>
                  </a:lnTo>
                  <a:lnTo>
                    <a:pt x="1039" y="241"/>
                  </a:lnTo>
                  <a:lnTo>
                    <a:pt x="1055" y="222"/>
                  </a:lnTo>
                  <a:lnTo>
                    <a:pt x="1039" y="199"/>
                  </a:lnTo>
                  <a:lnTo>
                    <a:pt x="1011" y="157"/>
                  </a:lnTo>
                  <a:lnTo>
                    <a:pt x="982" y="152"/>
                  </a:lnTo>
                  <a:lnTo>
                    <a:pt x="946" y="140"/>
                  </a:lnTo>
                  <a:lnTo>
                    <a:pt x="926" y="152"/>
                  </a:lnTo>
                  <a:lnTo>
                    <a:pt x="907" y="167"/>
                  </a:lnTo>
                  <a:lnTo>
                    <a:pt x="884" y="172"/>
                  </a:lnTo>
                  <a:lnTo>
                    <a:pt x="863" y="162"/>
                  </a:lnTo>
                  <a:lnTo>
                    <a:pt x="799" y="162"/>
                  </a:lnTo>
                  <a:lnTo>
                    <a:pt x="760" y="147"/>
                  </a:lnTo>
                  <a:lnTo>
                    <a:pt x="734" y="137"/>
                  </a:lnTo>
                  <a:lnTo>
                    <a:pt x="711" y="115"/>
                  </a:lnTo>
                  <a:lnTo>
                    <a:pt x="682" y="130"/>
                  </a:lnTo>
                  <a:lnTo>
                    <a:pt x="636" y="130"/>
                  </a:lnTo>
                  <a:lnTo>
                    <a:pt x="579" y="137"/>
                  </a:lnTo>
                  <a:lnTo>
                    <a:pt x="548" y="130"/>
                  </a:lnTo>
                  <a:lnTo>
                    <a:pt x="514" y="100"/>
                  </a:lnTo>
                  <a:lnTo>
                    <a:pt x="494" y="115"/>
                  </a:lnTo>
                  <a:lnTo>
                    <a:pt x="470" y="120"/>
                  </a:lnTo>
                  <a:lnTo>
                    <a:pt x="442" y="105"/>
                  </a:lnTo>
                  <a:lnTo>
                    <a:pt x="432" y="95"/>
                  </a:lnTo>
                  <a:lnTo>
                    <a:pt x="398" y="100"/>
                  </a:lnTo>
                  <a:lnTo>
                    <a:pt x="367" y="95"/>
                  </a:lnTo>
                  <a:lnTo>
                    <a:pt x="341" y="77"/>
                  </a:lnTo>
                  <a:lnTo>
                    <a:pt x="297" y="45"/>
                  </a:lnTo>
                  <a:lnTo>
                    <a:pt x="256" y="15"/>
                  </a:lnTo>
                  <a:lnTo>
                    <a:pt x="230" y="20"/>
                  </a:lnTo>
                  <a:lnTo>
                    <a:pt x="199" y="30"/>
                  </a:lnTo>
                  <a:lnTo>
                    <a:pt x="176" y="15"/>
                  </a:lnTo>
                  <a:lnTo>
                    <a:pt x="153" y="0"/>
                  </a:lnTo>
                  <a:lnTo>
                    <a:pt x="127" y="0"/>
                  </a:lnTo>
                  <a:lnTo>
                    <a:pt x="106" y="15"/>
                  </a:lnTo>
                  <a:lnTo>
                    <a:pt x="98" y="25"/>
                  </a:lnTo>
                  <a:lnTo>
                    <a:pt x="98" y="72"/>
                  </a:lnTo>
                  <a:lnTo>
                    <a:pt x="88" y="120"/>
                  </a:lnTo>
                  <a:lnTo>
                    <a:pt x="78" y="152"/>
                  </a:lnTo>
                  <a:lnTo>
                    <a:pt x="62" y="172"/>
                  </a:lnTo>
                  <a:lnTo>
                    <a:pt x="44" y="204"/>
                  </a:lnTo>
                  <a:lnTo>
                    <a:pt x="21" y="224"/>
                  </a:lnTo>
                  <a:lnTo>
                    <a:pt x="0" y="241"/>
                  </a:lnTo>
                  <a:lnTo>
                    <a:pt x="28" y="261"/>
                  </a:lnTo>
                  <a:lnTo>
                    <a:pt x="54" y="266"/>
                  </a:lnTo>
                  <a:lnTo>
                    <a:pt x="88" y="274"/>
                  </a:lnTo>
                  <a:lnTo>
                    <a:pt x="83" y="313"/>
                  </a:lnTo>
                  <a:lnTo>
                    <a:pt x="116" y="331"/>
                  </a:lnTo>
                  <a:lnTo>
                    <a:pt x="160" y="346"/>
                  </a:lnTo>
                  <a:lnTo>
                    <a:pt x="171" y="353"/>
                  </a:lnTo>
                  <a:lnTo>
                    <a:pt x="176" y="373"/>
                  </a:lnTo>
                  <a:lnTo>
                    <a:pt x="178" y="415"/>
                  </a:lnTo>
                  <a:lnTo>
                    <a:pt x="186" y="440"/>
                  </a:lnTo>
                  <a:lnTo>
                    <a:pt x="212" y="450"/>
                  </a:lnTo>
                  <a:lnTo>
                    <a:pt x="235" y="445"/>
                  </a:lnTo>
                  <a:lnTo>
                    <a:pt x="240" y="425"/>
                  </a:lnTo>
                  <a:lnTo>
                    <a:pt x="240" y="403"/>
                  </a:lnTo>
                  <a:lnTo>
                    <a:pt x="269" y="383"/>
                  </a:lnTo>
                  <a:lnTo>
                    <a:pt x="279" y="373"/>
                  </a:lnTo>
                  <a:lnTo>
                    <a:pt x="290" y="388"/>
                  </a:lnTo>
                  <a:lnTo>
                    <a:pt x="318" y="408"/>
                  </a:lnTo>
                  <a:lnTo>
                    <a:pt x="354" y="420"/>
                  </a:lnTo>
                  <a:lnTo>
                    <a:pt x="406" y="430"/>
                  </a:lnTo>
                  <a:lnTo>
                    <a:pt x="442" y="435"/>
                  </a:lnTo>
                  <a:lnTo>
                    <a:pt x="494" y="455"/>
                  </a:lnTo>
                  <a:lnTo>
                    <a:pt x="520" y="478"/>
                  </a:lnTo>
                  <a:lnTo>
                    <a:pt x="551" y="510"/>
                  </a:lnTo>
                  <a:lnTo>
                    <a:pt x="569" y="515"/>
                  </a:lnTo>
                  <a:lnTo>
                    <a:pt x="613" y="515"/>
                  </a:lnTo>
                  <a:lnTo>
                    <a:pt x="636" y="515"/>
                  </a:lnTo>
                  <a:lnTo>
                    <a:pt x="667" y="540"/>
                  </a:lnTo>
                  <a:lnTo>
                    <a:pt x="693" y="547"/>
                  </a:lnTo>
                  <a:lnTo>
                    <a:pt x="726" y="540"/>
                  </a:lnTo>
                  <a:lnTo>
                    <a:pt x="750" y="547"/>
                  </a:lnTo>
                  <a:lnTo>
                    <a:pt x="765" y="547"/>
                  </a:lnTo>
                  <a:lnTo>
                    <a:pt x="804" y="547"/>
                  </a:lnTo>
                  <a:lnTo>
                    <a:pt x="814" y="535"/>
                  </a:lnTo>
                  <a:lnTo>
                    <a:pt x="843" y="557"/>
                  </a:lnTo>
                  <a:lnTo>
                    <a:pt x="843" y="577"/>
                  </a:lnTo>
                  <a:lnTo>
                    <a:pt x="843" y="609"/>
                  </a:lnTo>
                  <a:lnTo>
                    <a:pt x="858" y="619"/>
                  </a:lnTo>
                  <a:lnTo>
                    <a:pt x="897" y="624"/>
                  </a:lnTo>
                  <a:lnTo>
                    <a:pt x="918" y="644"/>
                  </a:lnTo>
                  <a:lnTo>
                    <a:pt x="936" y="661"/>
                  </a:lnTo>
                  <a:lnTo>
                    <a:pt x="951" y="676"/>
                  </a:lnTo>
                  <a:lnTo>
                    <a:pt x="972" y="661"/>
                  </a:lnTo>
                  <a:lnTo>
                    <a:pt x="980" y="634"/>
                  </a:lnTo>
                  <a:lnTo>
                    <a:pt x="988" y="614"/>
                  </a:lnTo>
                  <a:lnTo>
                    <a:pt x="1013" y="622"/>
                  </a:lnTo>
                  <a:lnTo>
                    <a:pt x="1044" y="614"/>
                  </a:lnTo>
                  <a:lnTo>
                    <a:pt x="1065" y="614"/>
                  </a:lnTo>
                  <a:lnTo>
                    <a:pt x="1099" y="634"/>
                  </a:lnTo>
                  <a:lnTo>
                    <a:pt x="1122" y="651"/>
                  </a:lnTo>
                  <a:lnTo>
                    <a:pt x="1138" y="651"/>
                  </a:lnTo>
                  <a:lnTo>
                    <a:pt x="1158" y="632"/>
                  </a:lnTo>
                  <a:lnTo>
                    <a:pt x="1169" y="614"/>
                  </a:lnTo>
                  <a:lnTo>
                    <a:pt x="1158" y="582"/>
                  </a:lnTo>
                  <a:close/>
                </a:path>
              </a:pathLst>
            </a:custGeom>
            <a:noFill/>
            <a:ln w="1117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568325" y="2720974"/>
              <a:ext cx="1431925" cy="501650"/>
            </a:xfrm>
            <a:custGeom>
              <a:avLst/>
              <a:gdLst>
                <a:gd name="T0" fmla="*/ 2147483647 w 907"/>
                <a:gd name="T1" fmla="*/ 0 h 342"/>
                <a:gd name="T2" fmla="*/ 2147483647 w 907"/>
                <a:gd name="T3" fmla="*/ 2147483647 h 342"/>
                <a:gd name="T4" fmla="*/ 2147483647 w 907"/>
                <a:gd name="T5" fmla="*/ 2147483647 h 342"/>
                <a:gd name="T6" fmla="*/ 2147483647 w 907"/>
                <a:gd name="T7" fmla="*/ 2147483647 h 342"/>
                <a:gd name="T8" fmla="*/ 2147483647 w 907"/>
                <a:gd name="T9" fmla="*/ 2147483647 h 342"/>
                <a:gd name="T10" fmla="*/ 2147483647 w 907"/>
                <a:gd name="T11" fmla="*/ 2147483647 h 342"/>
                <a:gd name="T12" fmla="*/ 2147483647 w 907"/>
                <a:gd name="T13" fmla="*/ 2147483647 h 342"/>
                <a:gd name="T14" fmla="*/ 2147483647 w 907"/>
                <a:gd name="T15" fmla="*/ 2147483647 h 342"/>
                <a:gd name="T16" fmla="*/ 2147483647 w 907"/>
                <a:gd name="T17" fmla="*/ 2147483647 h 342"/>
                <a:gd name="T18" fmla="*/ 2147483647 w 907"/>
                <a:gd name="T19" fmla="*/ 2147483647 h 342"/>
                <a:gd name="T20" fmla="*/ 2147483647 w 907"/>
                <a:gd name="T21" fmla="*/ 2147483647 h 342"/>
                <a:gd name="T22" fmla="*/ 2147483647 w 907"/>
                <a:gd name="T23" fmla="*/ 2147483647 h 342"/>
                <a:gd name="T24" fmla="*/ 2147483647 w 907"/>
                <a:gd name="T25" fmla="*/ 2147483647 h 342"/>
                <a:gd name="T26" fmla="*/ 0 w 907"/>
                <a:gd name="T27" fmla="*/ 2147483647 h 342"/>
                <a:gd name="T28" fmla="*/ 2147483647 w 907"/>
                <a:gd name="T29" fmla="*/ 2147483647 h 342"/>
                <a:gd name="T30" fmla="*/ 2147483647 w 907"/>
                <a:gd name="T31" fmla="*/ 2147483647 h 342"/>
                <a:gd name="T32" fmla="*/ 2147483647 w 907"/>
                <a:gd name="T33" fmla="*/ 2147483647 h 342"/>
                <a:gd name="T34" fmla="*/ 2147483647 w 907"/>
                <a:gd name="T35" fmla="*/ 2147483647 h 342"/>
                <a:gd name="T36" fmla="*/ 2147483647 w 907"/>
                <a:gd name="T37" fmla="*/ 2147483647 h 342"/>
                <a:gd name="T38" fmla="*/ 2147483647 w 907"/>
                <a:gd name="T39" fmla="*/ 2147483647 h 342"/>
                <a:gd name="T40" fmla="*/ 2147483647 w 907"/>
                <a:gd name="T41" fmla="*/ 2147483647 h 342"/>
                <a:gd name="T42" fmla="*/ 2147483647 w 907"/>
                <a:gd name="T43" fmla="*/ 2147483647 h 342"/>
                <a:gd name="T44" fmla="*/ 2147483647 w 907"/>
                <a:gd name="T45" fmla="*/ 2147483647 h 342"/>
                <a:gd name="T46" fmla="*/ 2147483647 w 907"/>
                <a:gd name="T47" fmla="*/ 2147483647 h 342"/>
                <a:gd name="T48" fmla="*/ 2147483647 w 907"/>
                <a:gd name="T49" fmla="*/ 2147483647 h 342"/>
                <a:gd name="T50" fmla="*/ 2147483647 w 907"/>
                <a:gd name="T51" fmla="*/ 2147483647 h 342"/>
                <a:gd name="T52" fmla="*/ 2147483647 w 907"/>
                <a:gd name="T53" fmla="*/ 2147483647 h 342"/>
                <a:gd name="T54" fmla="*/ 2147483647 w 907"/>
                <a:gd name="T55" fmla="*/ 2147483647 h 342"/>
                <a:gd name="T56" fmla="*/ 2147483647 w 907"/>
                <a:gd name="T57" fmla="*/ 2147483647 h 342"/>
                <a:gd name="T58" fmla="*/ 2147483647 w 907"/>
                <a:gd name="T59" fmla="*/ 2147483647 h 342"/>
                <a:gd name="T60" fmla="*/ 2147483647 w 907"/>
                <a:gd name="T61" fmla="*/ 2147483647 h 342"/>
                <a:gd name="T62" fmla="*/ 2147483647 w 907"/>
                <a:gd name="T63" fmla="*/ 2147483647 h 342"/>
                <a:gd name="T64" fmla="*/ 2147483647 w 907"/>
                <a:gd name="T65" fmla="*/ 2147483647 h 342"/>
                <a:gd name="T66" fmla="*/ 2147483647 w 907"/>
                <a:gd name="T67" fmla="*/ 2147483647 h 342"/>
                <a:gd name="T68" fmla="*/ 2147483647 w 907"/>
                <a:gd name="T69" fmla="*/ 2147483647 h 342"/>
                <a:gd name="T70" fmla="*/ 2147483647 w 907"/>
                <a:gd name="T71" fmla="*/ 2147483647 h 34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907" h="342">
                  <a:moveTo>
                    <a:pt x="592" y="9"/>
                  </a:moveTo>
                  <a:lnTo>
                    <a:pt x="512" y="0"/>
                  </a:lnTo>
                  <a:lnTo>
                    <a:pt x="483" y="42"/>
                  </a:lnTo>
                  <a:lnTo>
                    <a:pt x="463" y="42"/>
                  </a:lnTo>
                  <a:lnTo>
                    <a:pt x="434" y="19"/>
                  </a:lnTo>
                  <a:lnTo>
                    <a:pt x="408" y="27"/>
                  </a:lnTo>
                  <a:lnTo>
                    <a:pt x="380" y="32"/>
                  </a:lnTo>
                  <a:lnTo>
                    <a:pt x="354" y="42"/>
                  </a:lnTo>
                  <a:lnTo>
                    <a:pt x="344" y="37"/>
                  </a:lnTo>
                  <a:lnTo>
                    <a:pt x="310" y="17"/>
                  </a:lnTo>
                  <a:lnTo>
                    <a:pt x="289" y="7"/>
                  </a:lnTo>
                  <a:lnTo>
                    <a:pt x="238" y="17"/>
                  </a:lnTo>
                  <a:lnTo>
                    <a:pt x="238" y="32"/>
                  </a:lnTo>
                  <a:lnTo>
                    <a:pt x="248" y="42"/>
                  </a:lnTo>
                  <a:lnTo>
                    <a:pt x="246" y="62"/>
                  </a:lnTo>
                  <a:lnTo>
                    <a:pt x="227" y="69"/>
                  </a:lnTo>
                  <a:lnTo>
                    <a:pt x="212" y="89"/>
                  </a:lnTo>
                  <a:lnTo>
                    <a:pt x="207" y="104"/>
                  </a:lnTo>
                  <a:lnTo>
                    <a:pt x="212" y="124"/>
                  </a:lnTo>
                  <a:lnTo>
                    <a:pt x="207" y="141"/>
                  </a:lnTo>
                  <a:lnTo>
                    <a:pt x="191" y="151"/>
                  </a:lnTo>
                  <a:lnTo>
                    <a:pt x="147" y="161"/>
                  </a:lnTo>
                  <a:lnTo>
                    <a:pt x="65" y="169"/>
                  </a:lnTo>
                  <a:lnTo>
                    <a:pt x="65" y="188"/>
                  </a:lnTo>
                  <a:lnTo>
                    <a:pt x="36" y="211"/>
                  </a:lnTo>
                  <a:lnTo>
                    <a:pt x="15" y="231"/>
                  </a:lnTo>
                  <a:lnTo>
                    <a:pt x="0" y="258"/>
                  </a:lnTo>
                  <a:lnTo>
                    <a:pt x="0" y="300"/>
                  </a:lnTo>
                  <a:lnTo>
                    <a:pt x="21" y="342"/>
                  </a:lnTo>
                  <a:lnTo>
                    <a:pt x="46" y="325"/>
                  </a:lnTo>
                  <a:lnTo>
                    <a:pt x="88" y="335"/>
                  </a:lnTo>
                  <a:lnTo>
                    <a:pt x="114" y="342"/>
                  </a:lnTo>
                  <a:lnTo>
                    <a:pt x="158" y="330"/>
                  </a:lnTo>
                  <a:lnTo>
                    <a:pt x="194" y="310"/>
                  </a:lnTo>
                  <a:lnTo>
                    <a:pt x="222" y="283"/>
                  </a:lnTo>
                  <a:lnTo>
                    <a:pt x="227" y="243"/>
                  </a:lnTo>
                  <a:lnTo>
                    <a:pt x="235" y="216"/>
                  </a:lnTo>
                  <a:lnTo>
                    <a:pt x="256" y="193"/>
                  </a:lnTo>
                  <a:lnTo>
                    <a:pt x="292" y="178"/>
                  </a:lnTo>
                  <a:lnTo>
                    <a:pt x="315" y="169"/>
                  </a:lnTo>
                  <a:lnTo>
                    <a:pt x="354" y="136"/>
                  </a:lnTo>
                  <a:lnTo>
                    <a:pt x="398" y="101"/>
                  </a:lnTo>
                  <a:lnTo>
                    <a:pt x="468" y="94"/>
                  </a:lnTo>
                  <a:lnTo>
                    <a:pt x="501" y="111"/>
                  </a:lnTo>
                  <a:lnTo>
                    <a:pt x="545" y="136"/>
                  </a:lnTo>
                  <a:lnTo>
                    <a:pt x="571" y="149"/>
                  </a:lnTo>
                  <a:lnTo>
                    <a:pt x="620" y="151"/>
                  </a:lnTo>
                  <a:lnTo>
                    <a:pt x="659" y="178"/>
                  </a:lnTo>
                  <a:lnTo>
                    <a:pt x="713" y="211"/>
                  </a:lnTo>
                  <a:lnTo>
                    <a:pt x="763" y="258"/>
                  </a:lnTo>
                  <a:lnTo>
                    <a:pt x="827" y="315"/>
                  </a:lnTo>
                  <a:lnTo>
                    <a:pt x="876" y="335"/>
                  </a:lnTo>
                  <a:lnTo>
                    <a:pt x="889" y="325"/>
                  </a:lnTo>
                  <a:lnTo>
                    <a:pt x="907" y="303"/>
                  </a:lnTo>
                  <a:lnTo>
                    <a:pt x="884" y="263"/>
                  </a:lnTo>
                  <a:lnTo>
                    <a:pt x="838" y="241"/>
                  </a:lnTo>
                  <a:lnTo>
                    <a:pt x="819" y="213"/>
                  </a:lnTo>
                  <a:lnTo>
                    <a:pt x="783" y="211"/>
                  </a:lnTo>
                  <a:lnTo>
                    <a:pt x="770" y="193"/>
                  </a:lnTo>
                  <a:lnTo>
                    <a:pt x="770" y="173"/>
                  </a:lnTo>
                  <a:lnTo>
                    <a:pt x="768" y="151"/>
                  </a:lnTo>
                  <a:lnTo>
                    <a:pt x="755" y="129"/>
                  </a:lnTo>
                  <a:lnTo>
                    <a:pt x="745" y="116"/>
                  </a:lnTo>
                  <a:lnTo>
                    <a:pt x="713" y="101"/>
                  </a:lnTo>
                  <a:lnTo>
                    <a:pt x="680" y="84"/>
                  </a:lnTo>
                  <a:lnTo>
                    <a:pt x="670" y="69"/>
                  </a:lnTo>
                  <a:lnTo>
                    <a:pt x="675" y="52"/>
                  </a:lnTo>
                  <a:lnTo>
                    <a:pt x="670" y="37"/>
                  </a:lnTo>
                  <a:lnTo>
                    <a:pt x="654" y="37"/>
                  </a:lnTo>
                  <a:lnTo>
                    <a:pt x="636" y="27"/>
                  </a:lnTo>
                  <a:lnTo>
                    <a:pt x="620" y="32"/>
                  </a:lnTo>
                  <a:lnTo>
                    <a:pt x="592" y="9"/>
                  </a:lnTo>
                  <a:close/>
                </a:path>
              </a:pathLst>
            </a:custGeom>
            <a:noFill/>
            <a:ln w="1117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173163" y="1400174"/>
              <a:ext cx="1457325" cy="1285875"/>
            </a:xfrm>
            <a:custGeom>
              <a:avLst/>
              <a:gdLst>
                <a:gd name="T0" fmla="*/ 2147483647 w 923"/>
                <a:gd name="T1" fmla="*/ 2147483647 h 877"/>
                <a:gd name="T2" fmla="*/ 2147483647 w 923"/>
                <a:gd name="T3" fmla="*/ 2147483647 h 877"/>
                <a:gd name="T4" fmla="*/ 2147483647 w 923"/>
                <a:gd name="T5" fmla="*/ 2147483647 h 877"/>
                <a:gd name="T6" fmla="*/ 2147483647 w 923"/>
                <a:gd name="T7" fmla="*/ 2147483647 h 877"/>
                <a:gd name="T8" fmla="*/ 2147483647 w 923"/>
                <a:gd name="T9" fmla="*/ 2147483647 h 877"/>
                <a:gd name="T10" fmla="*/ 2147483647 w 923"/>
                <a:gd name="T11" fmla="*/ 2147483647 h 877"/>
                <a:gd name="T12" fmla="*/ 2147483647 w 923"/>
                <a:gd name="T13" fmla="*/ 2147483647 h 877"/>
                <a:gd name="T14" fmla="*/ 2147483647 w 923"/>
                <a:gd name="T15" fmla="*/ 2147483647 h 877"/>
                <a:gd name="T16" fmla="*/ 2147483647 w 923"/>
                <a:gd name="T17" fmla="*/ 2147483647 h 877"/>
                <a:gd name="T18" fmla="*/ 2147483647 w 923"/>
                <a:gd name="T19" fmla="*/ 2147483647 h 877"/>
                <a:gd name="T20" fmla="*/ 2147483647 w 923"/>
                <a:gd name="T21" fmla="*/ 0 h 877"/>
                <a:gd name="T22" fmla="*/ 2147483647 w 923"/>
                <a:gd name="T23" fmla="*/ 2147483647 h 877"/>
                <a:gd name="T24" fmla="*/ 2147483647 w 923"/>
                <a:gd name="T25" fmla="*/ 2147483647 h 877"/>
                <a:gd name="T26" fmla="*/ 2147483647 w 923"/>
                <a:gd name="T27" fmla="*/ 2147483647 h 877"/>
                <a:gd name="T28" fmla="*/ 2147483647 w 923"/>
                <a:gd name="T29" fmla="*/ 2147483647 h 877"/>
                <a:gd name="T30" fmla="*/ 2147483647 w 923"/>
                <a:gd name="T31" fmla="*/ 2147483647 h 877"/>
                <a:gd name="T32" fmla="*/ 2147483647 w 923"/>
                <a:gd name="T33" fmla="*/ 2147483647 h 877"/>
                <a:gd name="T34" fmla="*/ 2147483647 w 923"/>
                <a:gd name="T35" fmla="*/ 2147483647 h 877"/>
                <a:gd name="T36" fmla="*/ 2147483647 w 923"/>
                <a:gd name="T37" fmla="*/ 2147483647 h 877"/>
                <a:gd name="T38" fmla="*/ 2147483647 w 923"/>
                <a:gd name="T39" fmla="*/ 2147483647 h 877"/>
                <a:gd name="T40" fmla="*/ 2147483647 w 923"/>
                <a:gd name="T41" fmla="*/ 2147483647 h 877"/>
                <a:gd name="T42" fmla="*/ 2147483647 w 923"/>
                <a:gd name="T43" fmla="*/ 2147483647 h 877"/>
                <a:gd name="T44" fmla="*/ 2147483647 w 923"/>
                <a:gd name="T45" fmla="*/ 2147483647 h 877"/>
                <a:gd name="T46" fmla="*/ 2147483647 w 923"/>
                <a:gd name="T47" fmla="*/ 2147483647 h 877"/>
                <a:gd name="T48" fmla="*/ 2147483647 w 923"/>
                <a:gd name="T49" fmla="*/ 2147483647 h 877"/>
                <a:gd name="T50" fmla="*/ 2147483647 w 923"/>
                <a:gd name="T51" fmla="*/ 2147483647 h 877"/>
                <a:gd name="T52" fmla="*/ 2147483647 w 923"/>
                <a:gd name="T53" fmla="*/ 2147483647 h 877"/>
                <a:gd name="T54" fmla="*/ 2147483647 w 923"/>
                <a:gd name="T55" fmla="*/ 2147483647 h 877"/>
                <a:gd name="T56" fmla="*/ 2147483647 w 923"/>
                <a:gd name="T57" fmla="*/ 2147483647 h 877"/>
                <a:gd name="T58" fmla="*/ 2147483647 w 923"/>
                <a:gd name="T59" fmla="*/ 2147483647 h 877"/>
                <a:gd name="T60" fmla="*/ 2147483647 w 923"/>
                <a:gd name="T61" fmla="*/ 2147483647 h 877"/>
                <a:gd name="T62" fmla="*/ 2147483647 w 923"/>
                <a:gd name="T63" fmla="*/ 2147483647 h 877"/>
                <a:gd name="T64" fmla="*/ 2147483647 w 923"/>
                <a:gd name="T65" fmla="*/ 2147483647 h 877"/>
                <a:gd name="T66" fmla="*/ 2147483647 w 923"/>
                <a:gd name="T67" fmla="*/ 2147483647 h 877"/>
                <a:gd name="T68" fmla="*/ 2147483647 w 923"/>
                <a:gd name="T69" fmla="*/ 2147483647 h 877"/>
                <a:gd name="T70" fmla="*/ 2147483647 w 923"/>
                <a:gd name="T71" fmla="*/ 2147483647 h 877"/>
                <a:gd name="T72" fmla="*/ 2147483647 w 923"/>
                <a:gd name="T73" fmla="*/ 2147483647 h 877"/>
                <a:gd name="T74" fmla="*/ 2147483647 w 923"/>
                <a:gd name="T75" fmla="*/ 2147483647 h 877"/>
                <a:gd name="T76" fmla="*/ 2147483647 w 923"/>
                <a:gd name="T77" fmla="*/ 2147483647 h 877"/>
                <a:gd name="T78" fmla="*/ 2147483647 w 923"/>
                <a:gd name="T79" fmla="*/ 2147483647 h 877"/>
                <a:gd name="T80" fmla="*/ 2147483647 w 923"/>
                <a:gd name="T81" fmla="*/ 2147483647 h 877"/>
                <a:gd name="T82" fmla="*/ 2147483647 w 923"/>
                <a:gd name="T83" fmla="*/ 2147483647 h 877"/>
                <a:gd name="T84" fmla="*/ 2147483647 w 923"/>
                <a:gd name="T85" fmla="*/ 2147483647 h 877"/>
                <a:gd name="T86" fmla="*/ 2147483647 w 923"/>
                <a:gd name="T87" fmla="*/ 2147483647 h 877"/>
                <a:gd name="T88" fmla="*/ 2147483647 w 923"/>
                <a:gd name="T89" fmla="*/ 2147483647 h 877"/>
                <a:gd name="T90" fmla="*/ 2147483647 w 923"/>
                <a:gd name="T91" fmla="*/ 2147483647 h 877"/>
                <a:gd name="T92" fmla="*/ 2147483647 w 923"/>
                <a:gd name="T93" fmla="*/ 2147483647 h 87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23" h="877">
                  <a:moveTo>
                    <a:pt x="116" y="159"/>
                  </a:moveTo>
                  <a:lnTo>
                    <a:pt x="153" y="159"/>
                  </a:lnTo>
                  <a:lnTo>
                    <a:pt x="181" y="179"/>
                  </a:lnTo>
                  <a:lnTo>
                    <a:pt x="181" y="194"/>
                  </a:lnTo>
                  <a:lnTo>
                    <a:pt x="181" y="216"/>
                  </a:lnTo>
                  <a:lnTo>
                    <a:pt x="171" y="236"/>
                  </a:lnTo>
                  <a:lnTo>
                    <a:pt x="153" y="243"/>
                  </a:lnTo>
                  <a:lnTo>
                    <a:pt x="165" y="273"/>
                  </a:lnTo>
                  <a:lnTo>
                    <a:pt x="186" y="296"/>
                  </a:lnTo>
                  <a:lnTo>
                    <a:pt x="215" y="268"/>
                  </a:lnTo>
                  <a:lnTo>
                    <a:pt x="230" y="253"/>
                  </a:lnTo>
                  <a:lnTo>
                    <a:pt x="256" y="226"/>
                  </a:lnTo>
                  <a:lnTo>
                    <a:pt x="256" y="201"/>
                  </a:lnTo>
                  <a:lnTo>
                    <a:pt x="279" y="189"/>
                  </a:lnTo>
                  <a:lnTo>
                    <a:pt x="318" y="169"/>
                  </a:lnTo>
                  <a:lnTo>
                    <a:pt x="344" y="132"/>
                  </a:lnTo>
                  <a:lnTo>
                    <a:pt x="352" y="117"/>
                  </a:lnTo>
                  <a:lnTo>
                    <a:pt x="354" y="37"/>
                  </a:lnTo>
                  <a:lnTo>
                    <a:pt x="377" y="27"/>
                  </a:lnTo>
                  <a:lnTo>
                    <a:pt x="403" y="32"/>
                  </a:lnTo>
                  <a:lnTo>
                    <a:pt x="403" y="59"/>
                  </a:lnTo>
                  <a:lnTo>
                    <a:pt x="398" y="102"/>
                  </a:lnTo>
                  <a:lnTo>
                    <a:pt x="427" y="122"/>
                  </a:lnTo>
                  <a:lnTo>
                    <a:pt x="447" y="137"/>
                  </a:lnTo>
                  <a:lnTo>
                    <a:pt x="452" y="154"/>
                  </a:lnTo>
                  <a:lnTo>
                    <a:pt x="476" y="164"/>
                  </a:lnTo>
                  <a:lnTo>
                    <a:pt x="520" y="117"/>
                  </a:lnTo>
                  <a:lnTo>
                    <a:pt x="545" y="127"/>
                  </a:lnTo>
                  <a:lnTo>
                    <a:pt x="564" y="104"/>
                  </a:lnTo>
                  <a:lnTo>
                    <a:pt x="556" y="84"/>
                  </a:lnTo>
                  <a:lnTo>
                    <a:pt x="584" y="32"/>
                  </a:lnTo>
                  <a:lnTo>
                    <a:pt x="600" y="7"/>
                  </a:lnTo>
                  <a:lnTo>
                    <a:pt x="628" y="0"/>
                  </a:lnTo>
                  <a:lnTo>
                    <a:pt x="654" y="7"/>
                  </a:lnTo>
                  <a:lnTo>
                    <a:pt x="672" y="42"/>
                  </a:lnTo>
                  <a:lnTo>
                    <a:pt x="695" y="69"/>
                  </a:lnTo>
                  <a:lnTo>
                    <a:pt x="726" y="89"/>
                  </a:lnTo>
                  <a:lnTo>
                    <a:pt x="737" y="104"/>
                  </a:lnTo>
                  <a:lnTo>
                    <a:pt x="732" y="132"/>
                  </a:lnTo>
                  <a:lnTo>
                    <a:pt x="732" y="184"/>
                  </a:lnTo>
                  <a:lnTo>
                    <a:pt x="732" y="211"/>
                  </a:lnTo>
                  <a:lnTo>
                    <a:pt x="721" y="243"/>
                  </a:lnTo>
                  <a:lnTo>
                    <a:pt x="721" y="273"/>
                  </a:lnTo>
                  <a:lnTo>
                    <a:pt x="708" y="306"/>
                  </a:lnTo>
                  <a:lnTo>
                    <a:pt x="708" y="358"/>
                  </a:lnTo>
                  <a:lnTo>
                    <a:pt x="708" y="390"/>
                  </a:lnTo>
                  <a:lnTo>
                    <a:pt x="721" y="427"/>
                  </a:lnTo>
                  <a:lnTo>
                    <a:pt x="737" y="437"/>
                  </a:lnTo>
                  <a:lnTo>
                    <a:pt x="763" y="415"/>
                  </a:lnTo>
                  <a:lnTo>
                    <a:pt x="781" y="390"/>
                  </a:lnTo>
                  <a:lnTo>
                    <a:pt x="804" y="405"/>
                  </a:lnTo>
                  <a:lnTo>
                    <a:pt x="796" y="430"/>
                  </a:lnTo>
                  <a:lnTo>
                    <a:pt x="804" y="479"/>
                  </a:lnTo>
                  <a:lnTo>
                    <a:pt x="807" y="499"/>
                  </a:lnTo>
                  <a:lnTo>
                    <a:pt x="791" y="512"/>
                  </a:lnTo>
                  <a:lnTo>
                    <a:pt x="763" y="537"/>
                  </a:lnTo>
                  <a:lnTo>
                    <a:pt x="750" y="564"/>
                  </a:lnTo>
                  <a:lnTo>
                    <a:pt x="742" y="589"/>
                  </a:lnTo>
                  <a:lnTo>
                    <a:pt x="752" y="626"/>
                  </a:lnTo>
                  <a:lnTo>
                    <a:pt x="776" y="641"/>
                  </a:lnTo>
                  <a:lnTo>
                    <a:pt x="791" y="626"/>
                  </a:lnTo>
                  <a:lnTo>
                    <a:pt x="814" y="631"/>
                  </a:lnTo>
                  <a:lnTo>
                    <a:pt x="804" y="646"/>
                  </a:lnTo>
                  <a:lnTo>
                    <a:pt x="814" y="683"/>
                  </a:lnTo>
                  <a:lnTo>
                    <a:pt x="825" y="698"/>
                  </a:lnTo>
                  <a:lnTo>
                    <a:pt x="851" y="721"/>
                  </a:lnTo>
                  <a:lnTo>
                    <a:pt x="869" y="735"/>
                  </a:lnTo>
                  <a:lnTo>
                    <a:pt x="889" y="758"/>
                  </a:lnTo>
                  <a:lnTo>
                    <a:pt x="905" y="778"/>
                  </a:lnTo>
                  <a:lnTo>
                    <a:pt x="923" y="788"/>
                  </a:lnTo>
                  <a:lnTo>
                    <a:pt x="902" y="800"/>
                  </a:lnTo>
                  <a:lnTo>
                    <a:pt x="825" y="800"/>
                  </a:lnTo>
                  <a:lnTo>
                    <a:pt x="804" y="810"/>
                  </a:lnTo>
                  <a:lnTo>
                    <a:pt x="770" y="805"/>
                  </a:lnTo>
                  <a:lnTo>
                    <a:pt x="726" y="773"/>
                  </a:lnTo>
                  <a:lnTo>
                    <a:pt x="706" y="783"/>
                  </a:lnTo>
                  <a:lnTo>
                    <a:pt x="682" y="793"/>
                  </a:lnTo>
                  <a:lnTo>
                    <a:pt x="667" y="788"/>
                  </a:lnTo>
                  <a:lnTo>
                    <a:pt x="639" y="763"/>
                  </a:lnTo>
                  <a:lnTo>
                    <a:pt x="628" y="768"/>
                  </a:lnTo>
                  <a:lnTo>
                    <a:pt x="608" y="773"/>
                  </a:lnTo>
                  <a:lnTo>
                    <a:pt x="579" y="763"/>
                  </a:lnTo>
                  <a:lnTo>
                    <a:pt x="535" y="740"/>
                  </a:lnTo>
                  <a:lnTo>
                    <a:pt x="496" y="716"/>
                  </a:lnTo>
                  <a:lnTo>
                    <a:pt x="465" y="683"/>
                  </a:lnTo>
                  <a:lnTo>
                    <a:pt x="447" y="688"/>
                  </a:lnTo>
                  <a:lnTo>
                    <a:pt x="432" y="698"/>
                  </a:lnTo>
                  <a:lnTo>
                    <a:pt x="411" y="698"/>
                  </a:lnTo>
                  <a:lnTo>
                    <a:pt x="383" y="678"/>
                  </a:lnTo>
                  <a:lnTo>
                    <a:pt x="362" y="668"/>
                  </a:lnTo>
                  <a:lnTo>
                    <a:pt x="344" y="673"/>
                  </a:lnTo>
                  <a:lnTo>
                    <a:pt x="328" y="678"/>
                  </a:lnTo>
                  <a:lnTo>
                    <a:pt x="318" y="688"/>
                  </a:lnTo>
                  <a:lnTo>
                    <a:pt x="308" y="703"/>
                  </a:lnTo>
                  <a:lnTo>
                    <a:pt x="313" y="735"/>
                  </a:lnTo>
                  <a:lnTo>
                    <a:pt x="308" y="763"/>
                  </a:lnTo>
                  <a:lnTo>
                    <a:pt x="295" y="805"/>
                  </a:lnTo>
                  <a:lnTo>
                    <a:pt x="284" y="820"/>
                  </a:lnTo>
                  <a:lnTo>
                    <a:pt x="269" y="845"/>
                  </a:lnTo>
                  <a:lnTo>
                    <a:pt x="264" y="857"/>
                  </a:lnTo>
                  <a:lnTo>
                    <a:pt x="240" y="877"/>
                  </a:lnTo>
                  <a:lnTo>
                    <a:pt x="235" y="867"/>
                  </a:lnTo>
                  <a:lnTo>
                    <a:pt x="225" y="857"/>
                  </a:lnTo>
                  <a:lnTo>
                    <a:pt x="225" y="810"/>
                  </a:lnTo>
                  <a:lnTo>
                    <a:pt x="142" y="721"/>
                  </a:lnTo>
                  <a:lnTo>
                    <a:pt x="127" y="673"/>
                  </a:lnTo>
                  <a:lnTo>
                    <a:pt x="98" y="673"/>
                  </a:lnTo>
                  <a:lnTo>
                    <a:pt x="78" y="673"/>
                  </a:lnTo>
                  <a:lnTo>
                    <a:pt x="65" y="678"/>
                  </a:lnTo>
                  <a:lnTo>
                    <a:pt x="49" y="678"/>
                  </a:lnTo>
                  <a:lnTo>
                    <a:pt x="34" y="661"/>
                  </a:lnTo>
                  <a:lnTo>
                    <a:pt x="21" y="651"/>
                  </a:lnTo>
                  <a:lnTo>
                    <a:pt x="21" y="626"/>
                  </a:lnTo>
                  <a:lnTo>
                    <a:pt x="21" y="584"/>
                  </a:lnTo>
                  <a:lnTo>
                    <a:pt x="8" y="574"/>
                  </a:lnTo>
                  <a:lnTo>
                    <a:pt x="0" y="564"/>
                  </a:lnTo>
                  <a:lnTo>
                    <a:pt x="10" y="552"/>
                  </a:lnTo>
                  <a:lnTo>
                    <a:pt x="28" y="532"/>
                  </a:lnTo>
                  <a:lnTo>
                    <a:pt x="39" y="524"/>
                  </a:lnTo>
                  <a:lnTo>
                    <a:pt x="65" y="532"/>
                  </a:lnTo>
                  <a:lnTo>
                    <a:pt x="93" y="547"/>
                  </a:lnTo>
                  <a:lnTo>
                    <a:pt x="109" y="532"/>
                  </a:lnTo>
                  <a:lnTo>
                    <a:pt x="121" y="514"/>
                  </a:lnTo>
                  <a:lnTo>
                    <a:pt x="121" y="504"/>
                  </a:lnTo>
                  <a:lnTo>
                    <a:pt x="106" y="479"/>
                  </a:lnTo>
                  <a:lnTo>
                    <a:pt x="78" y="447"/>
                  </a:lnTo>
                  <a:lnTo>
                    <a:pt x="72" y="420"/>
                  </a:lnTo>
                  <a:lnTo>
                    <a:pt x="65" y="385"/>
                  </a:lnTo>
                  <a:lnTo>
                    <a:pt x="39" y="358"/>
                  </a:lnTo>
                  <a:lnTo>
                    <a:pt x="39" y="330"/>
                  </a:lnTo>
                  <a:lnTo>
                    <a:pt x="44" y="310"/>
                  </a:lnTo>
                  <a:lnTo>
                    <a:pt x="39" y="288"/>
                  </a:lnTo>
                  <a:lnTo>
                    <a:pt x="28" y="278"/>
                  </a:lnTo>
                  <a:lnTo>
                    <a:pt x="34" y="263"/>
                  </a:lnTo>
                  <a:lnTo>
                    <a:pt x="39" y="253"/>
                  </a:lnTo>
                  <a:lnTo>
                    <a:pt x="49" y="253"/>
                  </a:lnTo>
                  <a:lnTo>
                    <a:pt x="72" y="253"/>
                  </a:lnTo>
                  <a:lnTo>
                    <a:pt x="98" y="226"/>
                  </a:lnTo>
                  <a:lnTo>
                    <a:pt x="109" y="204"/>
                  </a:lnTo>
                  <a:lnTo>
                    <a:pt x="109" y="194"/>
                  </a:lnTo>
                  <a:lnTo>
                    <a:pt x="116" y="159"/>
                  </a:lnTo>
                  <a:close/>
                </a:path>
              </a:pathLst>
            </a:custGeom>
            <a:noFill/>
            <a:ln w="1117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2214563" y="1112837"/>
              <a:ext cx="1139825" cy="917575"/>
            </a:xfrm>
            <a:custGeom>
              <a:avLst/>
              <a:gdLst>
                <a:gd name="T0" fmla="*/ 2147483647 w 722"/>
                <a:gd name="T1" fmla="*/ 2147483647 h 626"/>
                <a:gd name="T2" fmla="*/ 2147483647 w 722"/>
                <a:gd name="T3" fmla="*/ 2147483647 h 626"/>
                <a:gd name="T4" fmla="*/ 2147483647 w 722"/>
                <a:gd name="T5" fmla="*/ 2147483647 h 626"/>
                <a:gd name="T6" fmla="*/ 2147483647 w 722"/>
                <a:gd name="T7" fmla="*/ 2147483647 h 626"/>
                <a:gd name="T8" fmla="*/ 2147483647 w 722"/>
                <a:gd name="T9" fmla="*/ 2147483647 h 626"/>
                <a:gd name="T10" fmla="*/ 2147483647 w 722"/>
                <a:gd name="T11" fmla="*/ 2147483647 h 626"/>
                <a:gd name="T12" fmla="*/ 2147483647 w 722"/>
                <a:gd name="T13" fmla="*/ 2147483647 h 626"/>
                <a:gd name="T14" fmla="*/ 2147483647 w 722"/>
                <a:gd name="T15" fmla="*/ 2147483647 h 626"/>
                <a:gd name="T16" fmla="*/ 2147483647 w 722"/>
                <a:gd name="T17" fmla="*/ 2147483647 h 626"/>
                <a:gd name="T18" fmla="*/ 2147483647 w 722"/>
                <a:gd name="T19" fmla="*/ 2147483647 h 626"/>
                <a:gd name="T20" fmla="*/ 2147483647 w 722"/>
                <a:gd name="T21" fmla="*/ 2147483647 h 626"/>
                <a:gd name="T22" fmla="*/ 2147483647 w 722"/>
                <a:gd name="T23" fmla="*/ 2147483647 h 626"/>
                <a:gd name="T24" fmla="*/ 2147483647 w 722"/>
                <a:gd name="T25" fmla="*/ 2147483647 h 626"/>
                <a:gd name="T26" fmla="*/ 2147483647 w 722"/>
                <a:gd name="T27" fmla="*/ 2147483647 h 626"/>
                <a:gd name="T28" fmla="*/ 2147483647 w 722"/>
                <a:gd name="T29" fmla="*/ 2147483647 h 626"/>
                <a:gd name="T30" fmla="*/ 2147483647 w 722"/>
                <a:gd name="T31" fmla="*/ 2147483647 h 626"/>
                <a:gd name="T32" fmla="*/ 2147483647 w 722"/>
                <a:gd name="T33" fmla="*/ 2147483647 h 626"/>
                <a:gd name="T34" fmla="*/ 2147483647 w 722"/>
                <a:gd name="T35" fmla="*/ 2147483647 h 626"/>
                <a:gd name="T36" fmla="*/ 2147483647 w 722"/>
                <a:gd name="T37" fmla="*/ 2147483647 h 626"/>
                <a:gd name="T38" fmla="*/ 2147483647 w 722"/>
                <a:gd name="T39" fmla="*/ 2147483647 h 626"/>
                <a:gd name="T40" fmla="*/ 2147483647 w 722"/>
                <a:gd name="T41" fmla="*/ 2147483647 h 626"/>
                <a:gd name="T42" fmla="*/ 2147483647 w 722"/>
                <a:gd name="T43" fmla="*/ 2147483647 h 626"/>
                <a:gd name="T44" fmla="*/ 2147483647 w 722"/>
                <a:gd name="T45" fmla="*/ 2147483647 h 626"/>
                <a:gd name="T46" fmla="*/ 2147483647 w 722"/>
                <a:gd name="T47" fmla="*/ 2147483647 h 626"/>
                <a:gd name="T48" fmla="*/ 2147483647 w 722"/>
                <a:gd name="T49" fmla="*/ 2147483647 h 626"/>
                <a:gd name="T50" fmla="*/ 2147483647 w 722"/>
                <a:gd name="T51" fmla="*/ 2147483647 h 626"/>
                <a:gd name="T52" fmla="*/ 2147483647 w 722"/>
                <a:gd name="T53" fmla="*/ 2147483647 h 626"/>
                <a:gd name="T54" fmla="*/ 2147483647 w 722"/>
                <a:gd name="T55" fmla="*/ 2147483647 h 626"/>
                <a:gd name="T56" fmla="*/ 2147483647 w 722"/>
                <a:gd name="T57" fmla="*/ 2147483647 h 626"/>
                <a:gd name="T58" fmla="*/ 2147483647 w 722"/>
                <a:gd name="T59" fmla="*/ 2147483647 h 626"/>
                <a:gd name="T60" fmla="*/ 2147483647 w 722"/>
                <a:gd name="T61" fmla="*/ 2147483647 h 626"/>
                <a:gd name="T62" fmla="*/ 2147483647 w 722"/>
                <a:gd name="T63" fmla="*/ 2147483647 h 626"/>
                <a:gd name="T64" fmla="*/ 2147483647 w 722"/>
                <a:gd name="T65" fmla="*/ 2147483647 h 626"/>
                <a:gd name="T66" fmla="*/ 2147483647 w 722"/>
                <a:gd name="T67" fmla="*/ 2147483647 h 626"/>
                <a:gd name="T68" fmla="*/ 2147483647 w 722"/>
                <a:gd name="T69" fmla="*/ 2147483647 h 626"/>
                <a:gd name="T70" fmla="*/ 2147483647 w 722"/>
                <a:gd name="T71" fmla="*/ 2147483647 h 626"/>
                <a:gd name="T72" fmla="*/ 2147483647 w 722"/>
                <a:gd name="T73" fmla="*/ 2147483647 h 626"/>
                <a:gd name="T74" fmla="*/ 2147483647 w 722"/>
                <a:gd name="T75" fmla="*/ 2147483647 h 626"/>
                <a:gd name="T76" fmla="*/ 2147483647 w 722"/>
                <a:gd name="T77" fmla="*/ 2147483647 h 626"/>
                <a:gd name="T78" fmla="*/ 2147483647 w 722"/>
                <a:gd name="T79" fmla="*/ 2147483647 h 626"/>
                <a:gd name="T80" fmla="*/ 2147483647 w 722"/>
                <a:gd name="T81" fmla="*/ 2147483647 h 626"/>
                <a:gd name="T82" fmla="*/ 2147483647 w 722"/>
                <a:gd name="T83" fmla="*/ 2147483647 h 626"/>
                <a:gd name="T84" fmla="*/ 2147483647 w 722"/>
                <a:gd name="T85" fmla="*/ 2147483647 h 62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22" h="626">
                  <a:moveTo>
                    <a:pt x="0" y="199"/>
                  </a:moveTo>
                  <a:lnTo>
                    <a:pt x="5" y="157"/>
                  </a:lnTo>
                  <a:lnTo>
                    <a:pt x="29" y="142"/>
                  </a:lnTo>
                  <a:lnTo>
                    <a:pt x="65" y="112"/>
                  </a:lnTo>
                  <a:lnTo>
                    <a:pt x="73" y="94"/>
                  </a:lnTo>
                  <a:lnTo>
                    <a:pt x="55" y="75"/>
                  </a:lnTo>
                  <a:lnTo>
                    <a:pt x="127" y="0"/>
                  </a:lnTo>
                  <a:lnTo>
                    <a:pt x="142" y="15"/>
                  </a:lnTo>
                  <a:lnTo>
                    <a:pt x="153" y="37"/>
                  </a:lnTo>
                  <a:lnTo>
                    <a:pt x="153" y="52"/>
                  </a:lnTo>
                  <a:lnTo>
                    <a:pt x="192" y="62"/>
                  </a:lnTo>
                  <a:lnTo>
                    <a:pt x="279" y="89"/>
                  </a:lnTo>
                  <a:lnTo>
                    <a:pt x="285" y="94"/>
                  </a:lnTo>
                  <a:lnTo>
                    <a:pt x="329" y="70"/>
                  </a:lnTo>
                  <a:lnTo>
                    <a:pt x="383" y="20"/>
                  </a:lnTo>
                  <a:lnTo>
                    <a:pt x="411" y="20"/>
                  </a:lnTo>
                  <a:lnTo>
                    <a:pt x="445" y="42"/>
                  </a:lnTo>
                  <a:lnTo>
                    <a:pt x="486" y="52"/>
                  </a:lnTo>
                  <a:lnTo>
                    <a:pt x="543" y="37"/>
                  </a:lnTo>
                  <a:lnTo>
                    <a:pt x="564" y="20"/>
                  </a:lnTo>
                  <a:lnTo>
                    <a:pt x="592" y="20"/>
                  </a:lnTo>
                  <a:lnTo>
                    <a:pt x="618" y="10"/>
                  </a:lnTo>
                  <a:lnTo>
                    <a:pt x="636" y="37"/>
                  </a:lnTo>
                  <a:lnTo>
                    <a:pt x="631" y="62"/>
                  </a:lnTo>
                  <a:lnTo>
                    <a:pt x="636" y="94"/>
                  </a:lnTo>
                  <a:lnTo>
                    <a:pt x="662" y="104"/>
                  </a:lnTo>
                  <a:lnTo>
                    <a:pt x="685" y="132"/>
                  </a:lnTo>
                  <a:lnTo>
                    <a:pt x="696" y="164"/>
                  </a:lnTo>
                  <a:lnTo>
                    <a:pt x="722" y="199"/>
                  </a:lnTo>
                  <a:lnTo>
                    <a:pt x="722" y="221"/>
                  </a:lnTo>
                  <a:lnTo>
                    <a:pt x="685" y="226"/>
                  </a:lnTo>
                  <a:lnTo>
                    <a:pt x="652" y="241"/>
                  </a:lnTo>
                  <a:lnTo>
                    <a:pt x="618" y="273"/>
                  </a:lnTo>
                  <a:lnTo>
                    <a:pt x="587" y="301"/>
                  </a:lnTo>
                  <a:lnTo>
                    <a:pt x="559" y="321"/>
                  </a:lnTo>
                  <a:lnTo>
                    <a:pt x="530" y="331"/>
                  </a:lnTo>
                  <a:lnTo>
                    <a:pt x="486" y="336"/>
                  </a:lnTo>
                  <a:lnTo>
                    <a:pt x="476" y="358"/>
                  </a:lnTo>
                  <a:lnTo>
                    <a:pt x="481" y="378"/>
                  </a:lnTo>
                  <a:lnTo>
                    <a:pt x="499" y="388"/>
                  </a:lnTo>
                  <a:lnTo>
                    <a:pt x="520" y="400"/>
                  </a:lnTo>
                  <a:lnTo>
                    <a:pt x="535" y="415"/>
                  </a:lnTo>
                  <a:lnTo>
                    <a:pt x="525" y="425"/>
                  </a:lnTo>
                  <a:lnTo>
                    <a:pt x="504" y="445"/>
                  </a:lnTo>
                  <a:lnTo>
                    <a:pt x="481" y="452"/>
                  </a:lnTo>
                  <a:lnTo>
                    <a:pt x="466" y="457"/>
                  </a:lnTo>
                  <a:lnTo>
                    <a:pt x="471" y="477"/>
                  </a:lnTo>
                  <a:lnTo>
                    <a:pt x="460" y="500"/>
                  </a:lnTo>
                  <a:lnTo>
                    <a:pt x="450" y="514"/>
                  </a:lnTo>
                  <a:lnTo>
                    <a:pt x="427" y="514"/>
                  </a:lnTo>
                  <a:lnTo>
                    <a:pt x="406" y="509"/>
                  </a:lnTo>
                  <a:lnTo>
                    <a:pt x="383" y="505"/>
                  </a:lnTo>
                  <a:lnTo>
                    <a:pt x="357" y="505"/>
                  </a:lnTo>
                  <a:lnTo>
                    <a:pt x="347" y="529"/>
                  </a:lnTo>
                  <a:lnTo>
                    <a:pt x="334" y="557"/>
                  </a:lnTo>
                  <a:lnTo>
                    <a:pt x="313" y="589"/>
                  </a:lnTo>
                  <a:lnTo>
                    <a:pt x="295" y="604"/>
                  </a:lnTo>
                  <a:lnTo>
                    <a:pt x="279" y="609"/>
                  </a:lnTo>
                  <a:lnTo>
                    <a:pt x="246" y="619"/>
                  </a:lnTo>
                  <a:lnTo>
                    <a:pt x="215" y="619"/>
                  </a:lnTo>
                  <a:lnTo>
                    <a:pt x="192" y="609"/>
                  </a:lnTo>
                  <a:lnTo>
                    <a:pt x="176" y="599"/>
                  </a:lnTo>
                  <a:lnTo>
                    <a:pt x="153" y="604"/>
                  </a:lnTo>
                  <a:lnTo>
                    <a:pt x="137" y="609"/>
                  </a:lnTo>
                  <a:lnTo>
                    <a:pt x="132" y="599"/>
                  </a:lnTo>
                  <a:lnTo>
                    <a:pt x="117" y="589"/>
                  </a:lnTo>
                  <a:lnTo>
                    <a:pt x="104" y="599"/>
                  </a:lnTo>
                  <a:lnTo>
                    <a:pt x="93" y="609"/>
                  </a:lnTo>
                  <a:lnTo>
                    <a:pt x="78" y="626"/>
                  </a:lnTo>
                  <a:lnTo>
                    <a:pt x="60" y="619"/>
                  </a:lnTo>
                  <a:lnTo>
                    <a:pt x="49" y="599"/>
                  </a:lnTo>
                  <a:lnTo>
                    <a:pt x="44" y="584"/>
                  </a:lnTo>
                  <a:lnTo>
                    <a:pt x="49" y="552"/>
                  </a:lnTo>
                  <a:lnTo>
                    <a:pt x="49" y="514"/>
                  </a:lnTo>
                  <a:lnTo>
                    <a:pt x="55" y="485"/>
                  </a:lnTo>
                  <a:lnTo>
                    <a:pt x="65" y="445"/>
                  </a:lnTo>
                  <a:lnTo>
                    <a:pt x="65" y="425"/>
                  </a:lnTo>
                  <a:lnTo>
                    <a:pt x="65" y="403"/>
                  </a:lnTo>
                  <a:lnTo>
                    <a:pt x="65" y="378"/>
                  </a:lnTo>
                  <a:lnTo>
                    <a:pt x="73" y="331"/>
                  </a:lnTo>
                  <a:lnTo>
                    <a:pt x="83" y="311"/>
                  </a:lnTo>
                  <a:lnTo>
                    <a:pt x="78" y="293"/>
                  </a:lnTo>
                  <a:lnTo>
                    <a:pt x="60" y="278"/>
                  </a:lnTo>
                  <a:lnTo>
                    <a:pt x="39" y="268"/>
                  </a:lnTo>
                  <a:lnTo>
                    <a:pt x="18" y="241"/>
                  </a:lnTo>
                  <a:lnTo>
                    <a:pt x="11" y="231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FFFFFF"/>
            </a:solidFill>
            <a:ln w="11176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3246438" y="1490662"/>
              <a:ext cx="768350" cy="730250"/>
            </a:xfrm>
            <a:custGeom>
              <a:avLst/>
              <a:gdLst>
                <a:gd name="T0" fmla="*/ 2147483647 w 486"/>
                <a:gd name="T1" fmla="*/ 2147483647 h 498"/>
                <a:gd name="T2" fmla="*/ 2147483647 w 486"/>
                <a:gd name="T3" fmla="*/ 0 h 498"/>
                <a:gd name="T4" fmla="*/ 2147483647 w 486"/>
                <a:gd name="T5" fmla="*/ 2147483647 h 498"/>
                <a:gd name="T6" fmla="*/ 2147483647 w 486"/>
                <a:gd name="T7" fmla="*/ 2147483647 h 498"/>
                <a:gd name="T8" fmla="*/ 2147483647 w 486"/>
                <a:gd name="T9" fmla="*/ 2147483647 h 498"/>
                <a:gd name="T10" fmla="*/ 2147483647 w 486"/>
                <a:gd name="T11" fmla="*/ 2147483647 h 498"/>
                <a:gd name="T12" fmla="*/ 2147483647 w 486"/>
                <a:gd name="T13" fmla="*/ 2147483647 h 498"/>
                <a:gd name="T14" fmla="*/ 2147483647 w 486"/>
                <a:gd name="T15" fmla="*/ 2147483647 h 498"/>
                <a:gd name="T16" fmla="*/ 2147483647 w 486"/>
                <a:gd name="T17" fmla="*/ 2147483647 h 498"/>
                <a:gd name="T18" fmla="*/ 2147483647 w 486"/>
                <a:gd name="T19" fmla="*/ 2147483647 h 498"/>
                <a:gd name="T20" fmla="*/ 2147483647 w 486"/>
                <a:gd name="T21" fmla="*/ 2147483647 h 498"/>
                <a:gd name="T22" fmla="*/ 2147483647 w 486"/>
                <a:gd name="T23" fmla="*/ 2147483647 h 498"/>
                <a:gd name="T24" fmla="*/ 2147483647 w 486"/>
                <a:gd name="T25" fmla="*/ 2147483647 h 498"/>
                <a:gd name="T26" fmla="*/ 2147483647 w 486"/>
                <a:gd name="T27" fmla="*/ 2147483647 h 498"/>
                <a:gd name="T28" fmla="*/ 2147483647 w 486"/>
                <a:gd name="T29" fmla="*/ 2147483647 h 498"/>
                <a:gd name="T30" fmla="*/ 2147483647 w 486"/>
                <a:gd name="T31" fmla="*/ 2147483647 h 498"/>
                <a:gd name="T32" fmla="*/ 2147483647 w 486"/>
                <a:gd name="T33" fmla="*/ 2147483647 h 498"/>
                <a:gd name="T34" fmla="*/ 2147483647 w 486"/>
                <a:gd name="T35" fmla="*/ 2147483647 h 498"/>
                <a:gd name="T36" fmla="*/ 2147483647 w 486"/>
                <a:gd name="T37" fmla="*/ 2147483647 h 498"/>
                <a:gd name="T38" fmla="*/ 2147483647 w 486"/>
                <a:gd name="T39" fmla="*/ 2147483647 h 498"/>
                <a:gd name="T40" fmla="*/ 2147483647 w 486"/>
                <a:gd name="T41" fmla="*/ 2147483647 h 498"/>
                <a:gd name="T42" fmla="*/ 2147483647 w 486"/>
                <a:gd name="T43" fmla="*/ 2147483647 h 498"/>
                <a:gd name="T44" fmla="*/ 2147483647 w 486"/>
                <a:gd name="T45" fmla="*/ 2147483647 h 498"/>
                <a:gd name="T46" fmla="*/ 2147483647 w 486"/>
                <a:gd name="T47" fmla="*/ 2147483647 h 498"/>
                <a:gd name="T48" fmla="*/ 2147483647 w 486"/>
                <a:gd name="T49" fmla="*/ 2147483647 h 498"/>
                <a:gd name="T50" fmla="*/ 2147483647 w 486"/>
                <a:gd name="T51" fmla="*/ 2147483647 h 498"/>
                <a:gd name="T52" fmla="*/ 2147483647 w 486"/>
                <a:gd name="T53" fmla="*/ 2147483647 h 498"/>
                <a:gd name="T54" fmla="*/ 2147483647 w 486"/>
                <a:gd name="T55" fmla="*/ 2147483647 h 498"/>
                <a:gd name="T56" fmla="*/ 2147483647 w 486"/>
                <a:gd name="T57" fmla="*/ 2147483647 h 498"/>
                <a:gd name="T58" fmla="*/ 2147483647 w 486"/>
                <a:gd name="T59" fmla="*/ 2147483647 h 498"/>
                <a:gd name="T60" fmla="*/ 2147483647 w 486"/>
                <a:gd name="T61" fmla="*/ 2147483647 h 498"/>
                <a:gd name="T62" fmla="*/ 2147483647 w 486"/>
                <a:gd name="T63" fmla="*/ 2147483647 h 498"/>
                <a:gd name="T64" fmla="*/ 2147483647 w 486"/>
                <a:gd name="T65" fmla="*/ 2147483647 h 498"/>
                <a:gd name="T66" fmla="*/ 2147483647 w 486"/>
                <a:gd name="T67" fmla="*/ 2147483647 h 4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86" h="498">
                  <a:moveTo>
                    <a:pt x="163" y="15"/>
                  </a:moveTo>
                  <a:lnTo>
                    <a:pt x="158" y="15"/>
                  </a:lnTo>
                  <a:lnTo>
                    <a:pt x="163" y="20"/>
                  </a:lnTo>
                  <a:lnTo>
                    <a:pt x="176" y="0"/>
                  </a:lnTo>
                  <a:lnTo>
                    <a:pt x="207" y="5"/>
                  </a:lnTo>
                  <a:lnTo>
                    <a:pt x="251" y="20"/>
                  </a:lnTo>
                  <a:lnTo>
                    <a:pt x="320" y="53"/>
                  </a:lnTo>
                  <a:lnTo>
                    <a:pt x="339" y="45"/>
                  </a:lnTo>
                  <a:lnTo>
                    <a:pt x="432" y="85"/>
                  </a:lnTo>
                  <a:lnTo>
                    <a:pt x="465" y="105"/>
                  </a:lnTo>
                  <a:lnTo>
                    <a:pt x="476" y="120"/>
                  </a:lnTo>
                  <a:lnTo>
                    <a:pt x="468" y="137"/>
                  </a:lnTo>
                  <a:lnTo>
                    <a:pt x="452" y="145"/>
                  </a:lnTo>
                  <a:lnTo>
                    <a:pt x="432" y="150"/>
                  </a:lnTo>
                  <a:lnTo>
                    <a:pt x="408" y="157"/>
                  </a:lnTo>
                  <a:lnTo>
                    <a:pt x="414" y="187"/>
                  </a:lnTo>
                  <a:lnTo>
                    <a:pt x="458" y="227"/>
                  </a:lnTo>
                  <a:lnTo>
                    <a:pt x="465" y="251"/>
                  </a:lnTo>
                  <a:lnTo>
                    <a:pt x="458" y="284"/>
                  </a:lnTo>
                  <a:lnTo>
                    <a:pt x="437" y="319"/>
                  </a:lnTo>
                  <a:lnTo>
                    <a:pt x="424" y="351"/>
                  </a:lnTo>
                  <a:lnTo>
                    <a:pt x="447" y="378"/>
                  </a:lnTo>
                  <a:lnTo>
                    <a:pt x="476" y="413"/>
                  </a:lnTo>
                  <a:lnTo>
                    <a:pt x="478" y="430"/>
                  </a:lnTo>
                  <a:lnTo>
                    <a:pt x="486" y="478"/>
                  </a:lnTo>
                  <a:lnTo>
                    <a:pt x="486" y="493"/>
                  </a:lnTo>
                  <a:lnTo>
                    <a:pt x="468" y="498"/>
                  </a:lnTo>
                  <a:lnTo>
                    <a:pt x="442" y="498"/>
                  </a:lnTo>
                  <a:lnTo>
                    <a:pt x="432" y="483"/>
                  </a:lnTo>
                  <a:lnTo>
                    <a:pt x="421" y="453"/>
                  </a:lnTo>
                  <a:lnTo>
                    <a:pt x="406" y="430"/>
                  </a:lnTo>
                  <a:lnTo>
                    <a:pt x="398" y="430"/>
                  </a:lnTo>
                  <a:lnTo>
                    <a:pt x="383" y="440"/>
                  </a:lnTo>
                  <a:lnTo>
                    <a:pt x="359" y="463"/>
                  </a:lnTo>
                  <a:lnTo>
                    <a:pt x="349" y="465"/>
                  </a:lnTo>
                  <a:lnTo>
                    <a:pt x="315" y="465"/>
                  </a:lnTo>
                  <a:lnTo>
                    <a:pt x="300" y="455"/>
                  </a:lnTo>
                  <a:lnTo>
                    <a:pt x="266" y="455"/>
                  </a:lnTo>
                  <a:lnTo>
                    <a:pt x="251" y="463"/>
                  </a:lnTo>
                  <a:lnTo>
                    <a:pt x="240" y="455"/>
                  </a:lnTo>
                  <a:lnTo>
                    <a:pt x="222" y="445"/>
                  </a:lnTo>
                  <a:lnTo>
                    <a:pt x="202" y="425"/>
                  </a:lnTo>
                  <a:lnTo>
                    <a:pt x="186" y="403"/>
                  </a:lnTo>
                  <a:lnTo>
                    <a:pt x="168" y="398"/>
                  </a:lnTo>
                  <a:lnTo>
                    <a:pt x="134" y="413"/>
                  </a:lnTo>
                  <a:lnTo>
                    <a:pt x="114" y="420"/>
                  </a:lnTo>
                  <a:lnTo>
                    <a:pt x="98" y="420"/>
                  </a:lnTo>
                  <a:lnTo>
                    <a:pt x="77" y="403"/>
                  </a:lnTo>
                  <a:lnTo>
                    <a:pt x="65" y="383"/>
                  </a:lnTo>
                  <a:lnTo>
                    <a:pt x="65" y="368"/>
                  </a:lnTo>
                  <a:lnTo>
                    <a:pt x="65" y="346"/>
                  </a:lnTo>
                  <a:lnTo>
                    <a:pt x="49" y="331"/>
                  </a:lnTo>
                  <a:lnTo>
                    <a:pt x="36" y="309"/>
                  </a:lnTo>
                  <a:lnTo>
                    <a:pt x="21" y="299"/>
                  </a:lnTo>
                  <a:lnTo>
                    <a:pt x="10" y="299"/>
                  </a:lnTo>
                  <a:lnTo>
                    <a:pt x="15" y="279"/>
                  </a:lnTo>
                  <a:lnTo>
                    <a:pt x="10" y="261"/>
                  </a:lnTo>
                  <a:lnTo>
                    <a:pt x="5" y="237"/>
                  </a:lnTo>
                  <a:lnTo>
                    <a:pt x="0" y="214"/>
                  </a:lnTo>
                  <a:lnTo>
                    <a:pt x="15" y="194"/>
                  </a:lnTo>
                  <a:lnTo>
                    <a:pt x="49" y="157"/>
                  </a:lnTo>
                  <a:lnTo>
                    <a:pt x="80" y="115"/>
                  </a:lnTo>
                  <a:lnTo>
                    <a:pt x="90" y="110"/>
                  </a:lnTo>
                  <a:lnTo>
                    <a:pt x="90" y="87"/>
                  </a:lnTo>
                  <a:lnTo>
                    <a:pt x="108" y="73"/>
                  </a:lnTo>
                  <a:lnTo>
                    <a:pt x="132" y="58"/>
                  </a:lnTo>
                  <a:lnTo>
                    <a:pt x="158" y="53"/>
                  </a:lnTo>
                  <a:lnTo>
                    <a:pt x="147" y="43"/>
                  </a:lnTo>
                  <a:lnTo>
                    <a:pt x="163" y="15"/>
                  </a:lnTo>
                  <a:close/>
                </a:path>
              </a:pathLst>
            </a:custGeom>
            <a:noFill/>
            <a:ln w="1117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2344738" y="1419224"/>
              <a:ext cx="1282700" cy="1298575"/>
            </a:xfrm>
            <a:custGeom>
              <a:avLst/>
              <a:gdLst>
                <a:gd name="T0" fmla="*/ 2147483647 w 812"/>
                <a:gd name="T1" fmla="*/ 2147483647 h 885"/>
                <a:gd name="T2" fmla="*/ 2147483647 w 812"/>
                <a:gd name="T3" fmla="*/ 2147483647 h 885"/>
                <a:gd name="T4" fmla="*/ 2147483647 w 812"/>
                <a:gd name="T5" fmla="*/ 2147483647 h 885"/>
                <a:gd name="T6" fmla="*/ 2147483647 w 812"/>
                <a:gd name="T7" fmla="*/ 2147483647 h 885"/>
                <a:gd name="T8" fmla="*/ 2147483647 w 812"/>
                <a:gd name="T9" fmla="*/ 2147483647 h 885"/>
                <a:gd name="T10" fmla="*/ 2147483647 w 812"/>
                <a:gd name="T11" fmla="*/ 2147483647 h 885"/>
                <a:gd name="T12" fmla="*/ 2147483647 w 812"/>
                <a:gd name="T13" fmla="*/ 2147483647 h 885"/>
                <a:gd name="T14" fmla="*/ 2147483647 w 812"/>
                <a:gd name="T15" fmla="*/ 2147483647 h 885"/>
                <a:gd name="T16" fmla="*/ 2147483647 w 812"/>
                <a:gd name="T17" fmla="*/ 2147483647 h 885"/>
                <a:gd name="T18" fmla="*/ 2147483647 w 812"/>
                <a:gd name="T19" fmla="*/ 2147483647 h 885"/>
                <a:gd name="T20" fmla="*/ 2147483647 w 812"/>
                <a:gd name="T21" fmla="*/ 2147483647 h 885"/>
                <a:gd name="T22" fmla="*/ 2147483647 w 812"/>
                <a:gd name="T23" fmla="*/ 2147483647 h 885"/>
                <a:gd name="T24" fmla="*/ 2147483647 w 812"/>
                <a:gd name="T25" fmla="*/ 2147483647 h 885"/>
                <a:gd name="T26" fmla="*/ 2147483647 w 812"/>
                <a:gd name="T27" fmla="*/ 2147483647 h 885"/>
                <a:gd name="T28" fmla="*/ 2147483647 w 812"/>
                <a:gd name="T29" fmla="*/ 2147483647 h 885"/>
                <a:gd name="T30" fmla="*/ 2147483647 w 812"/>
                <a:gd name="T31" fmla="*/ 2147483647 h 885"/>
                <a:gd name="T32" fmla="*/ 2147483647 w 812"/>
                <a:gd name="T33" fmla="*/ 2147483647 h 885"/>
                <a:gd name="T34" fmla="*/ 2147483647 w 812"/>
                <a:gd name="T35" fmla="*/ 2147483647 h 885"/>
                <a:gd name="T36" fmla="*/ 2147483647 w 812"/>
                <a:gd name="T37" fmla="*/ 2147483647 h 885"/>
                <a:gd name="T38" fmla="*/ 2147483647 w 812"/>
                <a:gd name="T39" fmla="*/ 2147483647 h 885"/>
                <a:gd name="T40" fmla="*/ 2147483647 w 812"/>
                <a:gd name="T41" fmla="*/ 2147483647 h 885"/>
                <a:gd name="T42" fmla="*/ 2147483647 w 812"/>
                <a:gd name="T43" fmla="*/ 2147483647 h 885"/>
                <a:gd name="T44" fmla="*/ 2147483647 w 812"/>
                <a:gd name="T45" fmla="*/ 2147483647 h 885"/>
                <a:gd name="T46" fmla="*/ 2147483647 w 812"/>
                <a:gd name="T47" fmla="*/ 2147483647 h 885"/>
                <a:gd name="T48" fmla="*/ 2147483647 w 812"/>
                <a:gd name="T49" fmla="*/ 2147483647 h 885"/>
                <a:gd name="T50" fmla="*/ 2147483647 w 812"/>
                <a:gd name="T51" fmla="*/ 2147483647 h 885"/>
                <a:gd name="T52" fmla="*/ 2147483647 w 812"/>
                <a:gd name="T53" fmla="*/ 2147483647 h 885"/>
                <a:gd name="T54" fmla="*/ 2147483647 w 812"/>
                <a:gd name="T55" fmla="*/ 2147483647 h 885"/>
                <a:gd name="T56" fmla="*/ 2147483647 w 812"/>
                <a:gd name="T57" fmla="*/ 2147483647 h 885"/>
                <a:gd name="T58" fmla="*/ 2147483647 w 812"/>
                <a:gd name="T59" fmla="*/ 2147483647 h 885"/>
                <a:gd name="T60" fmla="*/ 2147483647 w 812"/>
                <a:gd name="T61" fmla="*/ 2147483647 h 885"/>
                <a:gd name="T62" fmla="*/ 2147483647 w 812"/>
                <a:gd name="T63" fmla="*/ 2147483647 h 885"/>
                <a:gd name="T64" fmla="*/ 2147483647 w 812"/>
                <a:gd name="T65" fmla="*/ 2147483647 h 885"/>
                <a:gd name="T66" fmla="*/ 2147483647 w 812"/>
                <a:gd name="T67" fmla="*/ 2147483647 h 885"/>
                <a:gd name="T68" fmla="*/ 2147483647 w 812"/>
                <a:gd name="T69" fmla="*/ 2147483647 h 885"/>
                <a:gd name="T70" fmla="*/ 2147483647 w 812"/>
                <a:gd name="T71" fmla="*/ 2147483647 h 885"/>
                <a:gd name="T72" fmla="*/ 2147483647 w 812"/>
                <a:gd name="T73" fmla="*/ 2147483647 h 885"/>
                <a:gd name="T74" fmla="*/ 2147483647 w 812"/>
                <a:gd name="T75" fmla="*/ 2147483647 h 885"/>
                <a:gd name="T76" fmla="*/ 2147483647 w 812"/>
                <a:gd name="T77" fmla="*/ 2147483647 h 885"/>
                <a:gd name="T78" fmla="*/ 2147483647 w 812"/>
                <a:gd name="T79" fmla="*/ 2147483647 h 885"/>
                <a:gd name="T80" fmla="*/ 2147483647 w 812"/>
                <a:gd name="T81" fmla="*/ 2147483647 h 885"/>
                <a:gd name="T82" fmla="*/ 2147483647 w 812"/>
                <a:gd name="T83" fmla="*/ 2147483647 h 885"/>
                <a:gd name="T84" fmla="*/ 2147483647 w 812"/>
                <a:gd name="T85" fmla="*/ 2147483647 h 885"/>
                <a:gd name="T86" fmla="*/ 2147483647 w 812"/>
                <a:gd name="T87" fmla="*/ 2147483647 h 885"/>
                <a:gd name="T88" fmla="*/ 2147483647 w 812"/>
                <a:gd name="T89" fmla="*/ 2147483647 h 885"/>
                <a:gd name="T90" fmla="*/ 2147483647 w 812"/>
                <a:gd name="T91" fmla="*/ 2147483647 h 885"/>
                <a:gd name="T92" fmla="*/ 2147483647 w 812"/>
                <a:gd name="T93" fmla="*/ 2147483647 h 88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12" h="885">
                  <a:moveTo>
                    <a:pt x="633" y="10"/>
                  </a:moveTo>
                  <a:lnTo>
                    <a:pt x="664" y="0"/>
                  </a:lnTo>
                  <a:lnTo>
                    <a:pt x="688" y="7"/>
                  </a:lnTo>
                  <a:lnTo>
                    <a:pt x="719" y="22"/>
                  </a:lnTo>
                  <a:lnTo>
                    <a:pt x="752" y="37"/>
                  </a:lnTo>
                  <a:lnTo>
                    <a:pt x="752" y="47"/>
                  </a:lnTo>
                  <a:lnTo>
                    <a:pt x="742" y="59"/>
                  </a:lnTo>
                  <a:lnTo>
                    <a:pt x="719" y="84"/>
                  </a:lnTo>
                  <a:lnTo>
                    <a:pt x="724" y="94"/>
                  </a:lnTo>
                  <a:lnTo>
                    <a:pt x="703" y="102"/>
                  </a:lnTo>
                  <a:lnTo>
                    <a:pt x="688" y="117"/>
                  </a:lnTo>
                  <a:lnTo>
                    <a:pt x="664" y="136"/>
                  </a:lnTo>
                  <a:lnTo>
                    <a:pt x="659" y="149"/>
                  </a:lnTo>
                  <a:lnTo>
                    <a:pt x="664" y="159"/>
                  </a:lnTo>
                  <a:lnTo>
                    <a:pt x="649" y="164"/>
                  </a:lnTo>
                  <a:lnTo>
                    <a:pt x="639" y="184"/>
                  </a:lnTo>
                  <a:lnTo>
                    <a:pt x="620" y="199"/>
                  </a:lnTo>
                  <a:lnTo>
                    <a:pt x="600" y="221"/>
                  </a:lnTo>
                  <a:lnTo>
                    <a:pt x="584" y="243"/>
                  </a:lnTo>
                  <a:lnTo>
                    <a:pt x="574" y="258"/>
                  </a:lnTo>
                  <a:lnTo>
                    <a:pt x="576" y="286"/>
                  </a:lnTo>
                  <a:lnTo>
                    <a:pt x="589" y="305"/>
                  </a:lnTo>
                  <a:lnTo>
                    <a:pt x="584" y="320"/>
                  </a:lnTo>
                  <a:lnTo>
                    <a:pt x="576" y="343"/>
                  </a:lnTo>
                  <a:lnTo>
                    <a:pt x="605" y="358"/>
                  </a:lnTo>
                  <a:lnTo>
                    <a:pt x="620" y="378"/>
                  </a:lnTo>
                  <a:lnTo>
                    <a:pt x="633" y="390"/>
                  </a:lnTo>
                  <a:lnTo>
                    <a:pt x="639" y="400"/>
                  </a:lnTo>
                  <a:lnTo>
                    <a:pt x="633" y="420"/>
                  </a:lnTo>
                  <a:lnTo>
                    <a:pt x="644" y="442"/>
                  </a:lnTo>
                  <a:lnTo>
                    <a:pt x="654" y="462"/>
                  </a:lnTo>
                  <a:lnTo>
                    <a:pt x="670" y="472"/>
                  </a:lnTo>
                  <a:lnTo>
                    <a:pt x="698" y="462"/>
                  </a:lnTo>
                  <a:lnTo>
                    <a:pt x="719" y="452"/>
                  </a:lnTo>
                  <a:lnTo>
                    <a:pt x="737" y="442"/>
                  </a:lnTo>
                  <a:lnTo>
                    <a:pt x="757" y="452"/>
                  </a:lnTo>
                  <a:lnTo>
                    <a:pt x="776" y="472"/>
                  </a:lnTo>
                  <a:lnTo>
                    <a:pt x="796" y="494"/>
                  </a:lnTo>
                  <a:lnTo>
                    <a:pt x="812" y="514"/>
                  </a:lnTo>
                  <a:lnTo>
                    <a:pt x="786" y="527"/>
                  </a:lnTo>
                  <a:lnTo>
                    <a:pt x="737" y="532"/>
                  </a:lnTo>
                  <a:lnTo>
                    <a:pt x="708" y="542"/>
                  </a:lnTo>
                  <a:lnTo>
                    <a:pt x="639" y="556"/>
                  </a:lnTo>
                  <a:lnTo>
                    <a:pt x="589" y="579"/>
                  </a:lnTo>
                  <a:lnTo>
                    <a:pt x="551" y="599"/>
                  </a:lnTo>
                  <a:lnTo>
                    <a:pt x="533" y="611"/>
                  </a:lnTo>
                  <a:lnTo>
                    <a:pt x="533" y="636"/>
                  </a:lnTo>
                  <a:lnTo>
                    <a:pt x="533" y="673"/>
                  </a:lnTo>
                  <a:lnTo>
                    <a:pt x="520" y="743"/>
                  </a:lnTo>
                  <a:lnTo>
                    <a:pt x="512" y="763"/>
                  </a:lnTo>
                  <a:lnTo>
                    <a:pt x="540" y="783"/>
                  </a:lnTo>
                  <a:lnTo>
                    <a:pt x="576" y="820"/>
                  </a:lnTo>
                  <a:lnTo>
                    <a:pt x="584" y="842"/>
                  </a:lnTo>
                  <a:lnTo>
                    <a:pt x="576" y="862"/>
                  </a:lnTo>
                  <a:lnTo>
                    <a:pt x="551" y="875"/>
                  </a:lnTo>
                  <a:lnTo>
                    <a:pt x="520" y="885"/>
                  </a:lnTo>
                  <a:lnTo>
                    <a:pt x="520" y="877"/>
                  </a:lnTo>
                  <a:lnTo>
                    <a:pt x="502" y="857"/>
                  </a:lnTo>
                  <a:lnTo>
                    <a:pt x="491" y="832"/>
                  </a:lnTo>
                  <a:lnTo>
                    <a:pt x="478" y="820"/>
                  </a:lnTo>
                  <a:lnTo>
                    <a:pt x="447" y="810"/>
                  </a:lnTo>
                  <a:lnTo>
                    <a:pt x="414" y="805"/>
                  </a:lnTo>
                  <a:lnTo>
                    <a:pt x="388" y="815"/>
                  </a:lnTo>
                  <a:lnTo>
                    <a:pt x="377" y="832"/>
                  </a:lnTo>
                  <a:lnTo>
                    <a:pt x="354" y="837"/>
                  </a:lnTo>
                  <a:lnTo>
                    <a:pt x="333" y="820"/>
                  </a:lnTo>
                  <a:lnTo>
                    <a:pt x="310" y="820"/>
                  </a:lnTo>
                  <a:lnTo>
                    <a:pt x="284" y="825"/>
                  </a:lnTo>
                  <a:lnTo>
                    <a:pt x="266" y="820"/>
                  </a:lnTo>
                  <a:lnTo>
                    <a:pt x="246" y="815"/>
                  </a:lnTo>
                  <a:lnTo>
                    <a:pt x="230" y="810"/>
                  </a:lnTo>
                  <a:lnTo>
                    <a:pt x="225" y="805"/>
                  </a:lnTo>
                  <a:lnTo>
                    <a:pt x="207" y="800"/>
                  </a:lnTo>
                  <a:lnTo>
                    <a:pt x="186" y="790"/>
                  </a:lnTo>
                  <a:lnTo>
                    <a:pt x="176" y="773"/>
                  </a:lnTo>
                  <a:lnTo>
                    <a:pt x="147" y="743"/>
                  </a:lnTo>
                  <a:lnTo>
                    <a:pt x="132" y="725"/>
                  </a:lnTo>
                  <a:lnTo>
                    <a:pt x="109" y="706"/>
                  </a:lnTo>
                  <a:lnTo>
                    <a:pt x="93" y="693"/>
                  </a:lnTo>
                  <a:lnTo>
                    <a:pt x="78" y="678"/>
                  </a:lnTo>
                  <a:lnTo>
                    <a:pt x="65" y="663"/>
                  </a:lnTo>
                  <a:lnTo>
                    <a:pt x="65" y="651"/>
                  </a:lnTo>
                  <a:lnTo>
                    <a:pt x="62" y="626"/>
                  </a:lnTo>
                  <a:lnTo>
                    <a:pt x="62" y="621"/>
                  </a:lnTo>
                  <a:lnTo>
                    <a:pt x="49" y="616"/>
                  </a:lnTo>
                  <a:lnTo>
                    <a:pt x="34" y="626"/>
                  </a:lnTo>
                  <a:lnTo>
                    <a:pt x="18" y="611"/>
                  </a:lnTo>
                  <a:lnTo>
                    <a:pt x="10" y="589"/>
                  </a:lnTo>
                  <a:lnTo>
                    <a:pt x="0" y="569"/>
                  </a:lnTo>
                  <a:lnTo>
                    <a:pt x="8" y="547"/>
                  </a:lnTo>
                  <a:lnTo>
                    <a:pt x="10" y="532"/>
                  </a:lnTo>
                  <a:lnTo>
                    <a:pt x="28" y="514"/>
                  </a:lnTo>
                  <a:lnTo>
                    <a:pt x="44" y="502"/>
                  </a:lnTo>
                  <a:lnTo>
                    <a:pt x="65" y="484"/>
                  </a:lnTo>
                  <a:lnTo>
                    <a:pt x="62" y="469"/>
                  </a:lnTo>
                  <a:lnTo>
                    <a:pt x="54" y="452"/>
                  </a:lnTo>
                  <a:lnTo>
                    <a:pt x="54" y="432"/>
                  </a:lnTo>
                  <a:lnTo>
                    <a:pt x="54" y="417"/>
                  </a:lnTo>
                  <a:lnTo>
                    <a:pt x="62" y="405"/>
                  </a:lnTo>
                  <a:lnTo>
                    <a:pt x="88" y="385"/>
                  </a:lnTo>
                  <a:lnTo>
                    <a:pt x="109" y="405"/>
                  </a:lnTo>
                  <a:lnTo>
                    <a:pt x="121" y="410"/>
                  </a:lnTo>
                  <a:lnTo>
                    <a:pt x="152" y="410"/>
                  </a:lnTo>
                  <a:lnTo>
                    <a:pt x="196" y="400"/>
                  </a:lnTo>
                  <a:lnTo>
                    <a:pt x="212" y="390"/>
                  </a:lnTo>
                  <a:lnTo>
                    <a:pt x="230" y="375"/>
                  </a:lnTo>
                  <a:lnTo>
                    <a:pt x="246" y="353"/>
                  </a:lnTo>
                  <a:lnTo>
                    <a:pt x="264" y="320"/>
                  </a:lnTo>
                  <a:lnTo>
                    <a:pt x="266" y="296"/>
                  </a:lnTo>
                  <a:lnTo>
                    <a:pt x="300" y="291"/>
                  </a:lnTo>
                  <a:lnTo>
                    <a:pt x="315" y="300"/>
                  </a:lnTo>
                  <a:lnTo>
                    <a:pt x="339" y="305"/>
                  </a:lnTo>
                  <a:lnTo>
                    <a:pt x="354" y="305"/>
                  </a:lnTo>
                  <a:lnTo>
                    <a:pt x="367" y="305"/>
                  </a:lnTo>
                  <a:lnTo>
                    <a:pt x="388" y="263"/>
                  </a:lnTo>
                  <a:lnTo>
                    <a:pt x="377" y="253"/>
                  </a:lnTo>
                  <a:lnTo>
                    <a:pt x="388" y="243"/>
                  </a:lnTo>
                  <a:lnTo>
                    <a:pt x="398" y="243"/>
                  </a:lnTo>
                  <a:lnTo>
                    <a:pt x="408" y="243"/>
                  </a:lnTo>
                  <a:lnTo>
                    <a:pt x="452" y="206"/>
                  </a:lnTo>
                  <a:lnTo>
                    <a:pt x="447" y="199"/>
                  </a:lnTo>
                  <a:lnTo>
                    <a:pt x="437" y="191"/>
                  </a:lnTo>
                  <a:lnTo>
                    <a:pt x="414" y="179"/>
                  </a:lnTo>
                  <a:lnTo>
                    <a:pt x="403" y="169"/>
                  </a:lnTo>
                  <a:lnTo>
                    <a:pt x="398" y="164"/>
                  </a:lnTo>
                  <a:lnTo>
                    <a:pt x="398" y="154"/>
                  </a:lnTo>
                  <a:lnTo>
                    <a:pt x="393" y="149"/>
                  </a:lnTo>
                  <a:lnTo>
                    <a:pt x="393" y="131"/>
                  </a:lnTo>
                  <a:lnTo>
                    <a:pt x="398" y="127"/>
                  </a:lnTo>
                  <a:lnTo>
                    <a:pt x="408" y="127"/>
                  </a:lnTo>
                  <a:lnTo>
                    <a:pt x="437" y="117"/>
                  </a:lnTo>
                  <a:lnTo>
                    <a:pt x="452" y="117"/>
                  </a:lnTo>
                  <a:lnTo>
                    <a:pt x="476" y="112"/>
                  </a:lnTo>
                  <a:lnTo>
                    <a:pt x="486" y="102"/>
                  </a:lnTo>
                  <a:lnTo>
                    <a:pt x="502" y="89"/>
                  </a:lnTo>
                  <a:lnTo>
                    <a:pt x="520" y="74"/>
                  </a:lnTo>
                  <a:lnTo>
                    <a:pt x="540" y="59"/>
                  </a:lnTo>
                  <a:lnTo>
                    <a:pt x="556" y="42"/>
                  </a:lnTo>
                  <a:lnTo>
                    <a:pt x="566" y="32"/>
                  </a:lnTo>
                  <a:lnTo>
                    <a:pt x="584" y="22"/>
                  </a:lnTo>
                  <a:lnTo>
                    <a:pt x="605" y="22"/>
                  </a:lnTo>
                  <a:lnTo>
                    <a:pt x="633" y="10"/>
                  </a:lnTo>
                  <a:close/>
                </a:path>
              </a:pathLst>
            </a:custGeom>
            <a:noFill/>
            <a:ln w="1117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21" name="Group 18"/>
            <p:cNvGrpSpPr>
              <a:grpSpLocks/>
            </p:cNvGrpSpPr>
            <p:nvPr/>
          </p:nvGrpSpPr>
          <p:grpSpPr bwMode="auto">
            <a:xfrm>
              <a:off x="1868488" y="2938462"/>
              <a:ext cx="1262062" cy="1398587"/>
              <a:chOff x="1292" y="1963"/>
              <a:chExt cx="799" cy="954"/>
            </a:xfrm>
            <a:solidFill>
              <a:srgbClr val="FFFFFF"/>
            </a:solidFill>
          </p:grpSpPr>
          <p:sp>
            <p:nvSpPr>
              <p:cNvPr id="33" name="Freeform 19"/>
              <p:cNvSpPr>
                <a:spLocks/>
              </p:cNvSpPr>
              <p:nvPr/>
            </p:nvSpPr>
            <p:spPr bwMode="auto">
              <a:xfrm>
                <a:off x="1292" y="2666"/>
                <a:ext cx="129" cy="67"/>
              </a:xfrm>
              <a:custGeom>
                <a:avLst/>
                <a:gdLst>
                  <a:gd name="T0" fmla="*/ 55 w 129"/>
                  <a:gd name="T1" fmla="*/ 0 h 67"/>
                  <a:gd name="T2" fmla="*/ 39 w 129"/>
                  <a:gd name="T3" fmla="*/ 15 h 67"/>
                  <a:gd name="T4" fmla="*/ 21 w 129"/>
                  <a:gd name="T5" fmla="*/ 15 h 67"/>
                  <a:gd name="T6" fmla="*/ 0 w 129"/>
                  <a:gd name="T7" fmla="*/ 15 h 67"/>
                  <a:gd name="T8" fmla="*/ 5 w 129"/>
                  <a:gd name="T9" fmla="*/ 32 h 67"/>
                  <a:gd name="T10" fmla="*/ 11 w 129"/>
                  <a:gd name="T11" fmla="*/ 42 h 67"/>
                  <a:gd name="T12" fmla="*/ 49 w 129"/>
                  <a:gd name="T13" fmla="*/ 52 h 67"/>
                  <a:gd name="T14" fmla="*/ 88 w 129"/>
                  <a:gd name="T15" fmla="*/ 62 h 67"/>
                  <a:gd name="T16" fmla="*/ 109 w 129"/>
                  <a:gd name="T17" fmla="*/ 67 h 67"/>
                  <a:gd name="T18" fmla="*/ 119 w 129"/>
                  <a:gd name="T19" fmla="*/ 52 h 67"/>
                  <a:gd name="T20" fmla="*/ 129 w 129"/>
                  <a:gd name="T21" fmla="*/ 42 h 67"/>
                  <a:gd name="T22" fmla="*/ 129 w 129"/>
                  <a:gd name="T23" fmla="*/ 20 h 67"/>
                  <a:gd name="T24" fmla="*/ 119 w 129"/>
                  <a:gd name="T25" fmla="*/ 0 h 67"/>
                  <a:gd name="T26" fmla="*/ 104 w 129"/>
                  <a:gd name="T27" fmla="*/ 0 h 67"/>
                  <a:gd name="T28" fmla="*/ 83 w 129"/>
                  <a:gd name="T29" fmla="*/ 10 h 67"/>
                  <a:gd name="T30" fmla="*/ 55 w 129"/>
                  <a:gd name="T31" fmla="*/ 0 h 6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9" h="67">
                    <a:moveTo>
                      <a:pt x="55" y="0"/>
                    </a:moveTo>
                    <a:lnTo>
                      <a:pt x="39" y="15"/>
                    </a:lnTo>
                    <a:lnTo>
                      <a:pt x="21" y="15"/>
                    </a:lnTo>
                    <a:lnTo>
                      <a:pt x="0" y="15"/>
                    </a:lnTo>
                    <a:lnTo>
                      <a:pt x="5" y="32"/>
                    </a:lnTo>
                    <a:lnTo>
                      <a:pt x="11" y="42"/>
                    </a:lnTo>
                    <a:lnTo>
                      <a:pt x="49" y="52"/>
                    </a:lnTo>
                    <a:lnTo>
                      <a:pt x="88" y="62"/>
                    </a:lnTo>
                    <a:lnTo>
                      <a:pt x="109" y="67"/>
                    </a:lnTo>
                    <a:lnTo>
                      <a:pt x="119" y="52"/>
                    </a:lnTo>
                    <a:lnTo>
                      <a:pt x="129" y="42"/>
                    </a:lnTo>
                    <a:lnTo>
                      <a:pt x="129" y="20"/>
                    </a:lnTo>
                    <a:lnTo>
                      <a:pt x="119" y="0"/>
                    </a:lnTo>
                    <a:lnTo>
                      <a:pt x="104" y="0"/>
                    </a:lnTo>
                    <a:lnTo>
                      <a:pt x="83" y="10"/>
                    </a:lnTo>
                    <a:lnTo>
                      <a:pt x="55" y="0"/>
                    </a:lnTo>
                    <a:close/>
                  </a:path>
                </a:pathLst>
              </a:custGeom>
              <a:grpFill/>
              <a:ln w="1117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4" name="Freeform 20"/>
              <p:cNvSpPr>
                <a:spLocks/>
              </p:cNvSpPr>
              <p:nvPr/>
            </p:nvSpPr>
            <p:spPr bwMode="auto">
              <a:xfrm>
                <a:off x="1297" y="1963"/>
                <a:ext cx="794" cy="954"/>
              </a:xfrm>
              <a:custGeom>
                <a:avLst/>
                <a:gdLst>
                  <a:gd name="T0" fmla="*/ 42 w 794"/>
                  <a:gd name="T1" fmla="*/ 189 h 954"/>
                  <a:gd name="T2" fmla="*/ 93 w 794"/>
                  <a:gd name="T3" fmla="*/ 261 h 954"/>
                  <a:gd name="T4" fmla="*/ 75 w 794"/>
                  <a:gd name="T5" fmla="*/ 335 h 954"/>
                  <a:gd name="T6" fmla="*/ 104 w 794"/>
                  <a:gd name="T7" fmla="*/ 415 h 954"/>
                  <a:gd name="T8" fmla="*/ 150 w 794"/>
                  <a:gd name="T9" fmla="*/ 529 h 954"/>
                  <a:gd name="T10" fmla="*/ 150 w 794"/>
                  <a:gd name="T11" fmla="*/ 596 h 954"/>
                  <a:gd name="T12" fmla="*/ 140 w 794"/>
                  <a:gd name="T13" fmla="*/ 656 h 954"/>
                  <a:gd name="T14" fmla="*/ 189 w 794"/>
                  <a:gd name="T15" fmla="*/ 693 h 954"/>
                  <a:gd name="T16" fmla="*/ 202 w 794"/>
                  <a:gd name="T17" fmla="*/ 735 h 954"/>
                  <a:gd name="T18" fmla="*/ 262 w 794"/>
                  <a:gd name="T19" fmla="*/ 780 h 954"/>
                  <a:gd name="T20" fmla="*/ 287 w 794"/>
                  <a:gd name="T21" fmla="*/ 827 h 954"/>
                  <a:gd name="T22" fmla="*/ 326 w 794"/>
                  <a:gd name="T23" fmla="*/ 882 h 954"/>
                  <a:gd name="T24" fmla="*/ 355 w 794"/>
                  <a:gd name="T25" fmla="*/ 934 h 954"/>
                  <a:gd name="T26" fmla="*/ 409 w 794"/>
                  <a:gd name="T27" fmla="*/ 939 h 954"/>
                  <a:gd name="T28" fmla="*/ 463 w 794"/>
                  <a:gd name="T29" fmla="*/ 954 h 954"/>
                  <a:gd name="T30" fmla="*/ 492 w 794"/>
                  <a:gd name="T31" fmla="*/ 924 h 954"/>
                  <a:gd name="T32" fmla="*/ 525 w 794"/>
                  <a:gd name="T33" fmla="*/ 867 h 954"/>
                  <a:gd name="T34" fmla="*/ 548 w 794"/>
                  <a:gd name="T35" fmla="*/ 835 h 954"/>
                  <a:gd name="T36" fmla="*/ 582 w 794"/>
                  <a:gd name="T37" fmla="*/ 795 h 954"/>
                  <a:gd name="T38" fmla="*/ 587 w 794"/>
                  <a:gd name="T39" fmla="*/ 750 h 954"/>
                  <a:gd name="T40" fmla="*/ 631 w 794"/>
                  <a:gd name="T41" fmla="*/ 755 h 954"/>
                  <a:gd name="T42" fmla="*/ 652 w 794"/>
                  <a:gd name="T43" fmla="*/ 708 h 954"/>
                  <a:gd name="T44" fmla="*/ 675 w 794"/>
                  <a:gd name="T45" fmla="*/ 656 h 954"/>
                  <a:gd name="T46" fmla="*/ 683 w 794"/>
                  <a:gd name="T47" fmla="*/ 628 h 954"/>
                  <a:gd name="T48" fmla="*/ 670 w 794"/>
                  <a:gd name="T49" fmla="*/ 584 h 954"/>
                  <a:gd name="T50" fmla="*/ 704 w 794"/>
                  <a:gd name="T51" fmla="*/ 551 h 954"/>
                  <a:gd name="T52" fmla="*/ 748 w 794"/>
                  <a:gd name="T53" fmla="*/ 534 h 954"/>
                  <a:gd name="T54" fmla="*/ 748 w 794"/>
                  <a:gd name="T55" fmla="*/ 499 h 954"/>
                  <a:gd name="T56" fmla="*/ 729 w 794"/>
                  <a:gd name="T57" fmla="*/ 420 h 954"/>
                  <a:gd name="T58" fmla="*/ 773 w 794"/>
                  <a:gd name="T59" fmla="*/ 430 h 954"/>
                  <a:gd name="T60" fmla="*/ 758 w 794"/>
                  <a:gd name="T61" fmla="*/ 382 h 954"/>
                  <a:gd name="T62" fmla="*/ 784 w 794"/>
                  <a:gd name="T63" fmla="*/ 355 h 954"/>
                  <a:gd name="T64" fmla="*/ 784 w 794"/>
                  <a:gd name="T65" fmla="*/ 330 h 954"/>
                  <a:gd name="T66" fmla="*/ 758 w 794"/>
                  <a:gd name="T67" fmla="*/ 330 h 954"/>
                  <a:gd name="T68" fmla="*/ 719 w 794"/>
                  <a:gd name="T69" fmla="*/ 313 h 954"/>
                  <a:gd name="T70" fmla="*/ 704 w 794"/>
                  <a:gd name="T71" fmla="*/ 283 h 954"/>
                  <a:gd name="T72" fmla="*/ 642 w 794"/>
                  <a:gd name="T73" fmla="*/ 246 h 954"/>
                  <a:gd name="T74" fmla="*/ 605 w 794"/>
                  <a:gd name="T75" fmla="*/ 231 h 954"/>
                  <a:gd name="T76" fmla="*/ 605 w 794"/>
                  <a:gd name="T77" fmla="*/ 189 h 954"/>
                  <a:gd name="T78" fmla="*/ 567 w 794"/>
                  <a:gd name="T79" fmla="*/ 171 h 954"/>
                  <a:gd name="T80" fmla="*/ 494 w 794"/>
                  <a:gd name="T81" fmla="*/ 161 h 954"/>
                  <a:gd name="T82" fmla="*/ 474 w 794"/>
                  <a:gd name="T83" fmla="*/ 171 h 954"/>
                  <a:gd name="T84" fmla="*/ 435 w 794"/>
                  <a:gd name="T85" fmla="*/ 166 h 954"/>
                  <a:gd name="T86" fmla="*/ 331 w 794"/>
                  <a:gd name="T87" fmla="*/ 136 h 954"/>
                  <a:gd name="T88" fmla="*/ 293 w 794"/>
                  <a:gd name="T89" fmla="*/ 104 h 954"/>
                  <a:gd name="T90" fmla="*/ 228 w 794"/>
                  <a:gd name="T91" fmla="*/ 62 h 954"/>
                  <a:gd name="T92" fmla="*/ 150 w 794"/>
                  <a:gd name="T93" fmla="*/ 52 h 954"/>
                  <a:gd name="T94" fmla="*/ 81 w 794"/>
                  <a:gd name="T95" fmla="*/ 32 h 954"/>
                  <a:gd name="T96" fmla="*/ 60 w 794"/>
                  <a:gd name="T97" fmla="*/ 10 h 954"/>
                  <a:gd name="T98" fmla="*/ 11 w 794"/>
                  <a:gd name="T99" fmla="*/ 24 h 954"/>
                  <a:gd name="T100" fmla="*/ 26 w 794"/>
                  <a:gd name="T101" fmla="*/ 102 h 954"/>
                  <a:gd name="T102" fmla="*/ 73 w 794"/>
                  <a:gd name="T103" fmla="*/ 151 h 95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794" h="954">
                    <a:moveTo>
                      <a:pt x="50" y="166"/>
                    </a:moveTo>
                    <a:lnTo>
                      <a:pt x="42" y="189"/>
                    </a:lnTo>
                    <a:lnTo>
                      <a:pt x="70" y="208"/>
                    </a:lnTo>
                    <a:lnTo>
                      <a:pt x="93" y="261"/>
                    </a:lnTo>
                    <a:lnTo>
                      <a:pt x="86" y="303"/>
                    </a:lnTo>
                    <a:lnTo>
                      <a:pt x="75" y="335"/>
                    </a:lnTo>
                    <a:lnTo>
                      <a:pt x="70" y="350"/>
                    </a:lnTo>
                    <a:lnTo>
                      <a:pt x="104" y="415"/>
                    </a:lnTo>
                    <a:lnTo>
                      <a:pt x="130" y="477"/>
                    </a:lnTo>
                    <a:lnTo>
                      <a:pt x="150" y="529"/>
                    </a:lnTo>
                    <a:lnTo>
                      <a:pt x="163" y="561"/>
                    </a:lnTo>
                    <a:lnTo>
                      <a:pt x="150" y="596"/>
                    </a:lnTo>
                    <a:lnTo>
                      <a:pt x="135" y="628"/>
                    </a:lnTo>
                    <a:lnTo>
                      <a:pt x="140" y="656"/>
                    </a:lnTo>
                    <a:lnTo>
                      <a:pt x="168" y="671"/>
                    </a:lnTo>
                    <a:lnTo>
                      <a:pt x="189" y="693"/>
                    </a:lnTo>
                    <a:lnTo>
                      <a:pt x="202" y="708"/>
                    </a:lnTo>
                    <a:lnTo>
                      <a:pt x="202" y="735"/>
                    </a:lnTo>
                    <a:lnTo>
                      <a:pt x="233" y="755"/>
                    </a:lnTo>
                    <a:lnTo>
                      <a:pt x="262" y="780"/>
                    </a:lnTo>
                    <a:lnTo>
                      <a:pt x="277" y="802"/>
                    </a:lnTo>
                    <a:lnTo>
                      <a:pt x="287" y="827"/>
                    </a:lnTo>
                    <a:lnTo>
                      <a:pt x="305" y="845"/>
                    </a:lnTo>
                    <a:lnTo>
                      <a:pt x="326" y="882"/>
                    </a:lnTo>
                    <a:lnTo>
                      <a:pt x="342" y="912"/>
                    </a:lnTo>
                    <a:lnTo>
                      <a:pt x="355" y="934"/>
                    </a:lnTo>
                    <a:lnTo>
                      <a:pt x="375" y="934"/>
                    </a:lnTo>
                    <a:lnTo>
                      <a:pt x="409" y="939"/>
                    </a:lnTo>
                    <a:lnTo>
                      <a:pt x="435" y="944"/>
                    </a:lnTo>
                    <a:lnTo>
                      <a:pt x="463" y="954"/>
                    </a:lnTo>
                    <a:lnTo>
                      <a:pt x="468" y="944"/>
                    </a:lnTo>
                    <a:lnTo>
                      <a:pt x="492" y="924"/>
                    </a:lnTo>
                    <a:lnTo>
                      <a:pt x="515" y="892"/>
                    </a:lnTo>
                    <a:lnTo>
                      <a:pt x="525" y="867"/>
                    </a:lnTo>
                    <a:lnTo>
                      <a:pt x="528" y="835"/>
                    </a:lnTo>
                    <a:lnTo>
                      <a:pt x="548" y="835"/>
                    </a:lnTo>
                    <a:lnTo>
                      <a:pt x="559" y="817"/>
                    </a:lnTo>
                    <a:lnTo>
                      <a:pt x="582" y="795"/>
                    </a:lnTo>
                    <a:lnTo>
                      <a:pt x="572" y="765"/>
                    </a:lnTo>
                    <a:lnTo>
                      <a:pt x="587" y="750"/>
                    </a:lnTo>
                    <a:lnTo>
                      <a:pt x="611" y="765"/>
                    </a:lnTo>
                    <a:lnTo>
                      <a:pt x="631" y="755"/>
                    </a:lnTo>
                    <a:lnTo>
                      <a:pt x="626" y="740"/>
                    </a:lnTo>
                    <a:lnTo>
                      <a:pt x="652" y="708"/>
                    </a:lnTo>
                    <a:lnTo>
                      <a:pt x="652" y="676"/>
                    </a:lnTo>
                    <a:lnTo>
                      <a:pt x="675" y="656"/>
                    </a:lnTo>
                    <a:lnTo>
                      <a:pt x="670" y="638"/>
                    </a:lnTo>
                    <a:lnTo>
                      <a:pt x="683" y="628"/>
                    </a:lnTo>
                    <a:lnTo>
                      <a:pt x="675" y="604"/>
                    </a:lnTo>
                    <a:lnTo>
                      <a:pt x="670" y="584"/>
                    </a:lnTo>
                    <a:lnTo>
                      <a:pt x="683" y="566"/>
                    </a:lnTo>
                    <a:lnTo>
                      <a:pt x="704" y="551"/>
                    </a:lnTo>
                    <a:lnTo>
                      <a:pt x="729" y="544"/>
                    </a:lnTo>
                    <a:lnTo>
                      <a:pt x="748" y="534"/>
                    </a:lnTo>
                    <a:lnTo>
                      <a:pt x="758" y="524"/>
                    </a:lnTo>
                    <a:lnTo>
                      <a:pt x="748" y="499"/>
                    </a:lnTo>
                    <a:lnTo>
                      <a:pt x="714" y="447"/>
                    </a:lnTo>
                    <a:lnTo>
                      <a:pt x="729" y="420"/>
                    </a:lnTo>
                    <a:lnTo>
                      <a:pt x="758" y="425"/>
                    </a:lnTo>
                    <a:lnTo>
                      <a:pt x="773" y="430"/>
                    </a:lnTo>
                    <a:lnTo>
                      <a:pt x="760" y="397"/>
                    </a:lnTo>
                    <a:lnTo>
                      <a:pt x="758" y="382"/>
                    </a:lnTo>
                    <a:lnTo>
                      <a:pt x="768" y="365"/>
                    </a:lnTo>
                    <a:lnTo>
                      <a:pt x="784" y="355"/>
                    </a:lnTo>
                    <a:lnTo>
                      <a:pt x="794" y="345"/>
                    </a:lnTo>
                    <a:lnTo>
                      <a:pt x="784" y="330"/>
                    </a:lnTo>
                    <a:lnTo>
                      <a:pt x="768" y="320"/>
                    </a:lnTo>
                    <a:lnTo>
                      <a:pt x="758" y="330"/>
                    </a:lnTo>
                    <a:lnTo>
                      <a:pt x="740" y="335"/>
                    </a:lnTo>
                    <a:lnTo>
                      <a:pt x="719" y="313"/>
                    </a:lnTo>
                    <a:lnTo>
                      <a:pt x="714" y="298"/>
                    </a:lnTo>
                    <a:lnTo>
                      <a:pt x="704" y="283"/>
                    </a:lnTo>
                    <a:lnTo>
                      <a:pt x="665" y="251"/>
                    </a:lnTo>
                    <a:lnTo>
                      <a:pt x="642" y="246"/>
                    </a:lnTo>
                    <a:lnTo>
                      <a:pt x="616" y="241"/>
                    </a:lnTo>
                    <a:lnTo>
                      <a:pt x="605" y="231"/>
                    </a:lnTo>
                    <a:lnTo>
                      <a:pt x="605" y="203"/>
                    </a:lnTo>
                    <a:lnTo>
                      <a:pt x="605" y="189"/>
                    </a:lnTo>
                    <a:lnTo>
                      <a:pt x="582" y="166"/>
                    </a:lnTo>
                    <a:lnTo>
                      <a:pt x="567" y="171"/>
                    </a:lnTo>
                    <a:lnTo>
                      <a:pt x="517" y="171"/>
                    </a:lnTo>
                    <a:lnTo>
                      <a:pt x="494" y="161"/>
                    </a:lnTo>
                    <a:lnTo>
                      <a:pt x="484" y="166"/>
                    </a:lnTo>
                    <a:lnTo>
                      <a:pt x="474" y="171"/>
                    </a:lnTo>
                    <a:lnTo>
                      <a:pt x="450" y="166"/>
                    </a:lnTo>
                    <a:lnTo>
                      <a:pt x="435" y="166"/>
                    </a:lnTo>
                    <a:lnTo>
                      <a:pt x="396" y="139"/>
                    </a:lnTo>
                    <a:lnTo>
                      <a:pt x="331" y="136"/>
                    </a:lnTo>
                    <a:lnTo>
                      <a:pt x="316" y="129"/>
                    </a:lnTo>
                    <a:lnTo>
                      <a:pt x="293" y="104"/>
                    </a:lnTo>
                    <a:lnTo>
                      <a:pt x="267" y="84"/>
                    </a:lnTo>
                    <a:lnTo>
                      <a:pt x="228" y="62"/>
                    </a:lnTo>
                    <a:lnTo>
                      <a:pt x="194" y="57"/>
                    </a:lnTo>
                    <a:lnTo>
                      <a:pt x="150" y="52"/>
                    </a:lnTo>
                    <a:lnTo>
                      <a:pt x="104" y="34"/>
                    </a:lnTo>
                    <a:lnTo>
                      <a:pt x="81" y="32"/>
                    </a:lnTo>
                    <a:lnTo>
                      <a:pt x="70" y="24"/>
                    </a:lnTo>
                    <a:lnTo>
                      <a:pt x="60" y="10"/>
                    </a:lnTo>
                    <a:lnTo>
                      <a:pt x="42" y="0"/>
                    </a:lnTo>
                    <a:lnTo>
                      <a:pt x="11" y="24"/>
                    </a:lnTo>
                    <a:lnTo>
                      <a:pt x="0" y="67"/>
                    </a:lnTo>
                    <a:lnTo>
                      <a:pt x="26" y="102"/>
                    </a:lnTo>
                    <a:lnTo>
                      <a:pt x="60" y="119"/>
                    </a:lnTo>
                    <a:lnTo>
                      <a:pt x="73" y="151"/>
                    </a:lnTo>
                    <a:lnTo>
                      <a:pt x="50" y="166"/>
                    </a:lnTo>
                    <a:close/>
                  </a:path>
                </a:pathLst>
              </a:custGeom>
              <a:noFill/>
              <a:ln w="1117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851400" y="5940425"/>
              <a:ext cx="869950" cy="1538288"/>
            </a:xfrm>
            <a:custGeom>
              <a:avLst/>
              <a:gdLst>
                <a:gd name="T0" fmla="*/ 0 w 548"/>
                <a:gd name="T1" fmla="*/ 2147483647 h 1041"/>
                <a:gd name="T2" fmla="*/ 2147483647 w 548"/>
                <a:gd name="T3" fmla="*/ 2147483647 h 1041"/>
                <a:gd name="T4" fmla="*/ 2147483647 w 548"/>
                <a:gd name="T5" fmla="*/ 2147483647 h 1041"/>
                <a:gd name="T6" fmla="*/ 2147483647 w 548"/>
                <a:gd name="T7" fmla="*/ 2147483647 h 1041"/>
                <a:gd name="T8" fmla="*/ 2147483647 w 548"/>
                <a:gd name="T9" fmla="*/ 2147483647 h 1041"/>
                <a:gd name="T10" fmla="*/ 2147483647 w 548"/>
                <a:gd name="T11" fmla="*/ 2147483647 h 1041"/>
                <a:gd name="T12" fmla="*/ 2147483647 w 548"/>
                <a:gd name="T13" fmla="*/ 2147483647 h 1041"/>
                <a:gd name="T14" fmla="*/ 2147483647 w 548"/>
                <a:gd name="T15" fmla="*/ 2147483647 h 1041"/>
                <a:gd name="T16" fmla="*/ 2147483647 w 548"/>
                <a:gd name="T17" fmla="*/ 2147483647 h 1041"/>
                <a:gd name="T18" fmla="*/ 2147483647 w 548"/>
                <a:gd name="T19" fmla="*/ 2147483647 h 1041"/>
                <a:gd name="T20" fmla="*/ 2147483647 w 548"/>
                <a:gd name="T21" fmla="*/ 2147483647 h 1041"/>
                <a:gd name="T22" fmla="*/ 2147483647 w 548"/>
                <a:gd name="T23" fmla="*/ 2147483647 h 1041"/>
                <a:gd name="T24" fmla="*/ 2147483647 w 548"/>
                <a:gd name="T25" fmla="*/ 2147483647 h 1041"/>
                <a:gd name="T26" fmla="*/ 2147483647 w 548"/>
                <a:gd name="T27" fmla="*/ 2147483647 h 1041"/>
                <a:gd name="T28" fmla="*/ 2147483647 w 548"/>
                <a:gd name="T29" fmla="*/ 2147483647 h 1041"/>
                <a:gd name="T30" fmla="*/ 2147483647 w 548"/>
                <a:gd name="T31" fmla="*/ 2147483647 h 1041"/>
                <a:gd name="T32" fmla="*/ 2147483647 w 548"/>
                <a:gd name="T33" fmla="*/ 2147483647 h 1041"/>
                <a:gd name="T34" fmla="*/ 2147483647 w 548"/>
                <a:gd name="T35" fmla="*/ 2147483647 h 1041"/>
                <a:gd name="T36" fmla="*/ 2147483647 w 548"/>
                <a:gd name="T37" fmla="*/ 2147483647 h 1041"/>
                <a:gd name="T38" fmla="*/ 2147483647 w 548"/>
                <a:gd name="T39" fmla="*/ 2147483647 h 1041"/>
                <a:gd name="T40" fmla="*/ 2147483647 w 548"/>
                <a:gd name="T41" fmla="*/ 2147483647 h 1041"/>
                <a:gd name="T42" fmla="*/ 2147483647 w 548"/>
                <a:gd name="T43" fmla="*/ 2147483647 h 1041"/>
                <a:gd name="T44" fmla="*/ 2147483647 w 548"/>
                <a:gd name="T45" fmla="*/ 2147483647 h 1041"/>
                <a:gd name="T46" fmla="*/ 0 w 548"/>
                <a:gd name="T47" fmla="*/ 2147483647 h 1041"/>
                <a:gd name="T48" fmla="*/ 2147483647 w 548"/>
                <a:gd name="T49" fmla="*/ 2147483647 h 1041"/>
                <a:gd name="T50" fmla="*/ 0 w 548"/>
                <a:gd name="T51" fmla="*/ 2147483647 h 1041"/>
                <a:gd name="T52" fmla="*/ 2147483647 w 548"/>
                <a:gd name="T53" fmla="*/ 2147483647 h 1041"/>
                <a:gd name="T54" fmla="*/ 2147483647 w 548"/>
                <a:gd name="T55" fmla="*/ 2147483647 h 1041"/>
                <a:gd name="T56" fmla="*/ 2147483647 w 548"/>
                <a:gd name="T57" fmla="*/ 2147483647 h 1041"/>
                <a:gd name="T58" fmla="*/ 2147483647 w 548"/>
                <a:gd name="T59" fmla="*/ 2147483647 h 1041"/>
                <a:gd name="T60" fmla="*/ 2147483647 w 548"/>
                <a:gd name="T61" fmla="*/ 2147483647 h 1041"/>
                <a:gd name="T62" fmla="*/ 2147483647 w 548"/>
                <a:gd name="T63" fmla="*/ 2147483647 h 1041"/>
                <a:gd name="T64" fmla="*/ 2147483647 w 548"/>
                <a:gd name="T65" fmla="*/ 2147483647 h 1041"/>
                <a:gd name="T66" fmla="*/ 2147483647 w 548"/>
                <a:gd name="T67" fmla="*/ 2147483647 h 1041"/>
                <a:gd name="T68" fmla="*/ 2147483647 w 548"/>
                <a:gd name="T69" fmla="*/ 2147483647 h 1041"/>
                <a:gd name="T70" fmla="*/ 2147483647 w 548"/>
                <a:gd name="T71" fmla="*/ 2147483647 h 1041"/>
                <a:gd name="T72" fmla="*/ 2147483647 w 548"/>
                <a:gd name="T73" fmla="*/ 2147483647 h 1041"/>
                <a:gd name="T74" fmla="*/ 2147483647 w 548"/>
                <a:gd name="T75" fmla="*/ 2147483647 h 1041"/>
                <a:gd name="T76" fmla="*/ 2147483647 w 548"/>
                <a:gd name="T77" fmla="*/ 2147483647 h 1041"/>
                <a:gd name="T78" fmla="*/ 2147483647 w 548"/>
                <a:gd name="T79" fmla="*/ 2147483647 h 1041"/>
                <a:gd name="T80" fmla="*/ 2147483647 w 548"/>
                <a:gd name="T81" fmla="*/ 2147483647 h 1041"/>
                <a:gd name="T82" fmla="*/ 2147483647 w 548"/>
                <a:gd name="T83" fmla="*/ 2147483647 h 1041"/>
                <a:gd name="T84" fmla="*/ 2147483647 w 548"/>
                <a:gd name="T85" fmla="*/ 2147483647 h 1041"/>
                <a:gd name="T86" fmla="*/ 2147483647 w 548"/>
                <a:gd name="T87" fmla="*/ 2147483647 h 1041"/>
                <a:gd name="T88" fmla="*/ 2147483647 w 548"/>
                <a:gd name="T89" fmla="*/ 2147483647 h 1041"/>
                <a:gd name="T90" fmla="*/ 2147483647 w 548"/>
                <a:gd name="T91" fmla="*/ 2147483647 h 1041"/>
                <a:gd name="T92" fmla="*/ 2147483647 w 548"/>
                <a:gd name="T93" fmla="*/ 2147483647 h 1041"/>
                <a:gd name="T94" fmla="*/ 2147483647 w 548"/>
                <a:gd name="T95" fmla="*/ 2147483647 h 1041"/>
                <a:gd name="T96" fmla="*/ 2147483647 w 548"/>
                <a:gd name="T97" fmla="*/ 2147483647 h 1041"/>
                <a:gd name="T98" fmla="*/ 2147483647 w 548"/>
                <a:gd name="T99" fmla="*/ 2147483647 h 1041"/>
                <a:gd name="T100" fmla="*/ 2147483647 w 548"/>
                <a:gd name="T101" fmla="*/ 2147483647 h 1041"/>
                <a:gd name="T102" fmla="*/ 2147483647 w 548"/>
                <a:gd name="T103" fmla="*/ 0 h 1041"/>
                <a:gd name="T104" fmla="*/ 2147483647 w 548"/>
                <a:gd name="T105" fmla="*/ 2147483647 h 1041"/>
                <a:gd name="T106" fmla="*/ 2147483647 w 548"/>
                <a:gd name="T107" fmla="*/ 2147483647 h 1041"/>
                <a:gd name="T108" fmla="*/ 2147483647 w 548"/>
                <a:gd name="T109" fmla="*/ 2147483647 h 1041"/>
                <a:gd name="T110" fmla="*/ 2147483647 w 548"/>
                <a:gd name="T111" fmla="*/ 2147483647 h 1041"/>
                <a:gd name="T112" fmla="*/ 2147483647 w 548"/>
                <a:gd name="T113" fmla="*/ 2147483647 h 1041"/>
                <a:gd name="T114" fmla="*/ 2147483647 w 548"/>
                <a:gd name="T115" fmla="*/ 2147483647 h 1041"/>
                <a:gd name="T116" fmla="*/ 2147483647 w 548"/>
                <a:gd name="T117" fmla="*/ 2147483647 h 1041"/>
                <a:gd name="T118" fmla="*/ 2147483647 w 548"/>
                <a:gd name="T119" fmla="*/ 2147483647 h 1041"/>
                <a:gd name="T120" fmla="*/ 0 w 548"/>
                <a:gd name="T121" fmla="*/ 2147483647 h 10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48" h="1041">
                  <a:moveTo>
                    <a:pt x="0" y="27"/>
                  </a:moveTo>
                  <a:lnTo>
                    <a:pt x="26" y="75"/>
                  </a:lnTo>
                  <a:lnTo>
                    <a:pt x="21" y="112"/>
                  </a:lnTo>
                  <a:lnTo>
                    <a:pt x="31" y="147"/>
                  </a:lnTo>
                  <a:lnTo>
                    <a:pt x="75" y="226"/>
                  </a:lnTo>
                  <a:lnTo>
                    <a:pt x="119" y="301"/>
                  </a:lnTo>
                  <a:lnTo>
                    <a:pt x="129" y="331"/>
                  </a:lnTo>
                  <a:lnTo>
                    <a:pt x="129" y="405"/>
                  </a:lnTo>
                  <a:lnTo>
                    <a:pt x="140" y="442"/>
                  </a:lnTo>
                  <a:lnTo>
                    <a:pt x="178" y="505"/>
                  </a:lnTo>
                  <a:lnTo>
                    <a:pt x="191" y="524"/>
                  </a:lnTo>
                  <a:lnTo>
                    <a:pt x="194" y="577"/>
                  </a:lnTo>
                  <a:lnTo>
                    <a:pt x="191" y="609"/>
                  </a:lnTo>
                  <a:lnTo>
                    <a:pt x="140" y="631"/>
                  </a:lnTo>
                  <a:lnTo>
                    <a:pt x="124" y="641"/>
                  </a:lnTo>
                  <a:lnTo>
                    <a:pt x="124" y="661"/>
                  </a:lnTo>
                  <a:lnTo>
                    <a:pt x="114" y="661"/>
                  </a:lnTo>
                  <a:lnTo>
                    <a:pt x="70" y="669"/>
                  </a:lnTo>
                  <a:lnTo>
                    <a:pt x="59" y="698"/>
                  </a:lnTo>
                  <a:lnTo>
                    <a:pt x="70" y="746"/>
                  </a:lnTo>
                  <a:lnTo>
                    <a:pt x="52" y="798"/>
                  </a:lnTo>
                  <a:lnTo>
                    <a:pt x="36" y="840"/>
                  </a:lnTo>
                  <a:lnTo>
                    <a:pt x="5" y="867"/>
                  </a:lnTo>
                  <a:lnTo>
                    <a:pt x="0" y="900"/>
                  </a:lnTo>
                  <a:lnTo>
                    <a:pt x="10" y="947"/>
                  </a:lnTo>
                  <a:lnTo>
                    <a:pt x="0" y="994"/>
                  </a:lnTo>
                  <a:lnTo>
                    <a:pt x="36" y="1041"/>
                  </a:lnTo>
                  <a:lnTo>
                    <a:pt x="85" y="1019"/>
                  </a:lnTo>
                  <a:lnTo>
                    <a:pt x="134" y="1019"/>
                  </a:lnTo>
                  <a:lnTo>
                    <a:pt x="173" y="977"/>
                  </a:lnTo>
                  <a:lnTo>
                    <a:pt x="178" y="905"/>
                  </a:lnTo>
                  <a:lnTo>
                    <a:pt x="238" y="857"/>
                  </a:lnTo>
                  <a:lnTo>
                    <a:pt x="297" y="805"/>
                  </a:lnTo>
                  <a:lnTo>
                    <a:pt x="336" y="741"/>
                  </a:lnTo>
                  <a:lnTo>
                    <a:pt x="336" y="661"/>
                  </a:lnTo>
                  <a:lnTo>
                    <a:pt x="458" y="577"/>
                  </a:lnTo>
                  <a:lnTo>
                    <a:pt x="504" y="567"/>
                  </a:lnTo>
                  <a:lnTo>
                    <a:pt x="538" y="537"/>
                  </a:lnTo>
                  <a:lnTo>
                    <a:pt x="543" y="462"/>
                  </a:lnTo>
                  <a:lnTo>
                    <a:pt x="527" y="425"/>
                  </a:lnTo>
                  <a:lnTo>
                    <a:pt x="548" y="358"/>
                  </a:lnTo>
                  <a:lnTo>
                    <a:pt x="548" y="316"/>
                  </a:lnTo>
                  <a:lnTo>
                    <a:pt x="533" y="293"/>
                  </a:lnTo>
                  <a:lnTo>
                    <a:pt x="483" y="278"/>
                  </a:lnTo>
                  <a:lnTo>
                    <a:pt x="401" y="209"/>
                  </a:lnTo>
                  <a:lnTo>
                    <a:pt x="341" y="209"/>
                  </a:lnTo>
                  <a:lnTo>
                    <a:pt x="321" y="154"/>
                  </a:lnTo>
                  <a:lnTo>
                    <a:pt x="341" y="132"/>
                  </a:lnTo>
                  <a:lnTo>
                    <a:pt x="364" y="104"/>
                  </a:lnTo>
                  <a:lnTo>
                    <a:pt x="364" y="57"/>
                  </a:lnTo>
                  <a:lnTo>
                    <a:pt x="352" y="5"/>
                  </a:lnTo>
                  <a:lnTo>
                    <a:pt x="297" y="0"/>
                  </a:lnTo>
                  <a:lnTo>
                    <a:pt x="277" y="75"/>
                  </a:lnTo>
                  <a:lnTo>
                    <a:pt x="233" y="84"/>
                  </a:lnTo>
                  <a:lnTo>
                    <a:pt x="202" y="84"/>
                  </a:lnTo>
                  <a:lnTo>
                    <a:pt x="183" y="99"/>
                  </a:lnTo>
                  <a:lnTo>
                    <a:pt x="119" y="52"/>
                  </a:lnTo>
                  <a:lnTo>
                    <a:pt x="85" y="70"/>
                  </a:lnTo>
                  <a:lnTo>
                    <a:pt x="54" y="70"/>
                  </a:lnTo>
                  <a:lnTo>
                    <a:pt x="26" y="32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11176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748213" y="5254625"/>
              <a:ext cx="849312" cy="836613"/>
            </a:xfrm>
            <a:custGeom>
              <a:avLst/>
              <a:gdLst>
                <a:gd name="T0" fmla="*/ 2147483647 w 535"/>
                <a:gd name="T1" fmla="*/ 2147483647 h 566"/>
                <a:gd name="T2" fmla="*/ 2147483647 w 535"/>
                <a:gd name="T3" fmla="*/ 2147483647 h 566"/>
                <a:gd name="T4" fmla="*/ 2147483647 w 535"/>
                <a:gd name="T5" fmla="*/ 2147483647 h 566"/>
                <a:gd name="T6" fmla="*/ 2147483647 w 535"/>
                <a:gd name="T7" fmla="*/ 2147483647 h 566"/>
                <a:gd name="T8" fmla="*/ 2147483647 w 535"/>
                <a:gd name="T9" fmla="*/ 2147483647 h 566"/>
                <a:gd name="T10" fmla="*/ 2147483647 w 535"/>
                <a:gd name="T11" fmla="*/ 2147483647 h 566"/>
                <a:gd name="T12" fmla="*/ 2147483647 w 535"/>
                <a:gd name="T13" fmla="*/ 2147483647 h 566"/>
                <a:gd name="T14" fmla="*/ 2147483647 w 535"/>
                <a:gd name="T15" fmla="*/ 2147483647 h 566"/>
                <a:gd name="T16" fmla="*/ 2147483647 w 535"/>
                <a:gd name="T17" fmla="*/ 2147483647 h 566"/>
                <a:gd name="T18" fmla="*/ 2147483647 w 535"/>
                <a:gd name="T19" fmla="*/ 2147483647 h 566"/>
                <a:gd name="T20" fmla="*/ 2147483647 w 535"/>
                <a:gd name="T21" fmla="*/ 2147483647 h 566"/>
                <a:gd name="T22" fmla="*/ 2147483647 w 535"/>
                <a:gd name="T23" fmla="*/ 2147483647 h 566"/>
                <a:gd name="T24" fmla="*/ 2147483647 w 535"/>
                <a:gd name="T25" fmla="*/ 2147483647 h 566"/>
                <a:gd name="T26" fmla="*/ 2147483647 w 535"/>
                <a:gd name="T27" fmla="*/ 2147483647 h 566"/>
                <a:gd name="T28" fmla="*/ 2147483647 w 535"/>
                <a:gd name="T29" fmla="*/ 2147483647 h 566"/>
                <a:gd name="T30" fmla="*/ 2147483647 w 535"/>
                <a:gd name="T31" fmla="*/ 2147483647 h 566"/>
                <a:gd name="T32" fmla="*/ 2147483647 w 535"/>
                <a:gd name="T33" fmla="*/ 2147483647 h 566"/>
                <a:gd name="T34" fmla="*/ 2147483647 w 535"/>
                <a:gd name="T35" fmla="*/ 2147483647 h 566"/>
                <a:gd name="T36" fmla="*/ 2147483647 w 535"/>
                <a:gd name="T37" fmla="*/ 0 h 566"/>
                <a:gd name="T38" fmla="*/ 2147483647 w 535"/>
                <a:gd name="T39" fmla="*/ 2147483647 h 566"/>
                <a:gd name="T40" fmla="*/ 2147483647 w 535"/>
                <a:gd name="T41" fmla="*/ 2147483647 h 566"/>
                <a:gd name="T42" fmla="*/ 2147483647 w 535"/>
                <a:gd name="T43" fmla="*/ 2147483647 h 566"/>
                <a:gd name="T44" fmla="*/ 2147483647 w 535"/>
                <a:gd name="T45" fmla="*/ 2147483647 h 566"/>
                <a:gd name="T46" fmla="*/ 2147483647 w 535"/>
                <a:gd name="T47" fmla="*/ 2147483647 h 566"/>
                <a:gd name="T48" fmla="*/ 0 w 535"/>
                <a:gd name="T49" fmla="*/ 2147483647 h 566"/>
                <a:gd name="T50" fmla="*/ 2147483647 w 535"/>
                <a:gd name="T51" fmla="*/ 2147483647 h 566"/>
                <a:gd name="T52" fmla="*/ 2147483647 w 535"/>
                <a:gd name="T53" fmla="*/ 2147483647 h 566"/>
                <a:gd name="T54" fmla="*/ 2147483647 w 535"/>
                <a:gd name="T55" fmla="*/ 2147483647 h 566"/>
                <a:gd name="T56" fmla="*/ 2147483647 w 535"/>
                <a:gd name="T57" fmla="*/ 2147483647 h 566"/>
                <a:gd name="T58" fmla="*/ 2147483647 w 535"/>
                <a:gd name="T59" fmla="*/ 2147483647 h 566"/>
                <a:gd name="T60" fmla="*/ 2147483647 w 535"/>
                <a:gd name="T61" fmla="*/ 2147483647 h 566"/>
                <a:gd name="T62" fmla="*/ 2147483647 w 535"/>
                <a:gd name="T63" fmla="*/ 2147483647 h 566"/>
                <a:gd name="T64" fmla="*/ 2147483647 w 535"/>
                <a:gd name="T65" fmla="*/ 2147483647 h 566"/>
                <a:gd name="T66" fmla="*/ 2147483647 w 535"/>
                <a:gd name="T67" fmla="*/ 2147483647 h 566"/>
                <a:gd name="T68" fmla="*/ 2147483647 w 535"/>
                <a:gd name="T69" fmla="*/ 2147483647 h 566"/>
                <a:gd name="T70" fmla="*/ 2147483647 w 535"/>
                <a:gd name="T71" fmla="*/ 2147483647 h 566"/>
                <a:gd name="T72" fmla="*/ 2147483647 w 535"/>
                <a:gd name="T73" fmla="*/ 2147483647 h 566"/>
                <a:gd name="T74" fmla="*/ 2147483647 w 535"/>
                <a:gd name="T75" fmla="*/ 2147483647 h 566"/>
                <a:gd name="T76" fmla="*/ 2147483647 w 535"/>
                <a:gd name="T77" fmla="*/ 2147483647 h 566"/>
                <a:gd name="T78" fmla="*/ 2147483647 w 535"/>
                <a:gd name="T79" fmla="*/ 2147483647 h 566"/>
                <a:gd name="T80" fmla="*/ 2147483647 w 535"/>
                <a:gd name="T81" fmla="*/ 2147483647 h 566"/>
                <a:gd name="T82" fmla="*/ 2147483647 w 535"/>
                <a:gd name="T83" fmla="*/ 2147483647 h 566"/>
                <a:gd name="T84" fmla="*/ 2147483647 w 535"/>
                <a:gd name="T85" fmla="*/ 2147483647 h 566"/>
                <a:gd name="T86" fmla="*/ 2147483647 w 535"/>
                <a:gd name="T87" fmla="*/ 2147483647 h 566"/>
                <a:gd name="T88" fmla="*/ 2147483647 w 535"/>
                <a:gd name="T89" fmla="*/ 2147483647 h 566"/>
                <a:gd name="T90" fmla="*/ 2147483647 w 535"/>
                <a:gd name="T91" fmla="*/ 2147483647 h 5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35" h="566">
                  <a:moveTo>
                    <a:pt x="419" y="477"/>
                  </a:moveTo>
                  <a:lnTo>
                    <a:pt x="473" y="410"/>
                  </a:lnTo>
                  <a:lnTo>
                    <a:pt x="468" y="387"/>
                  </a:lnTo>
                  <a:lnTo>
                    <a:pt x="506" y="345"/>
                  </a:lnTo>
                  <a:lnTo>
                    <a:pt x="535" y="335"/>
                  </a:lnTo>
                  <a:lnTo>
                    <a:pt x="501" y="288"/>
                  </a:lnTo>
                  <a:lnTo>
                    <a:pt x="473" y="231"/>
                  </a:lnTo>
                  <a:lnTo>
                    <a:pt x="462" y="184"/>
                  </a:lnTo>
                  <a:lnTo>
                    <a:pt x="437" y="176"/>
                  </a:lnTo>
                  <a:lnTo>
                    <a:pt x="359" y="189"/>
                  </a:lnTo>
                  <a:lnTo>
                    <a:pt x="338" y="176"/>
                  </a:lnTo>
                  <a:lnTo>
                    <a:pt x="338" y="151"/>
                  </a:lnTo>
                  <a:lnTo>
                    <a:pt x="338" y="122"/>
                  </a:lnTo>
                  <a:lnTo>
                    <a:pt x="320" y="104"/>
                  </a:lnTo>
                  <a:lnTo>
                    <a:pt x="289" y="104"/>
                  </a:lnTo>
                  <a:lnTo>
                    <a:pt x="250" y="82"/>
                  </a:lnTo>
                  <a:lnTo>
                    <a:pt x="222" y="40"/>
                  </a:lnTo>
                  <a:lnTo>
                    <a:pt x="212" y="10"/>
                  </a:lnTo>
                  <a:lnTo>
                    <a:pt x="191" y="0"/>
                  </a:lnTo>
                  <a:lnTo>
                    <a:pt x="157" y="20"/>
                  </a:lnTo>
                  <a:lnTo>
                    <a:pt x="93" y="15"/>
                  </a:lnTo>
                  <a:lnTo>
                    <a:pt x="59" y="79"/>
                  </a:lnTo>
                  <a:lnTo>
                    <a:pt x="49" y="89"/>
                  </a:lnTo>
                  <a:lnTo>
                    <a:pt x="10" y="94"/>
                  </a:lnTo>
                  <a:lnTo>
                    <a:pt x="0" y="114"/>
                  </a:lnTo>
                  <a:lnTo>
                    <a:pt x="36" y="146"/>
                  </a:lnTo>
                  <a:lnTo>
                    <a:pt x="33" y="176"/>
                  </a:lnTo>
                  <a:lnTo>
                    <a:pt x="10" y="226"/>
                  </a:lnTo>
                  <a:lnTo>
                    <a:pt x="70" y="278"/>
                  </a:lnTo>
                  <a:lnTo>
                    <a:pt x="88" y="320"/>
                  </a:lnTo>
                  <a:lnTo>
                    <a:pt x="108" y="378"/>
                  </a:lnTo>
                  <a:lnTo>
                    <a:pt x="113" y="420"/>
                  </a:lnTo>
                  <a:lnTo>
                    <a:pt x="98" y="445"/>
                  </a:lnTo>
                  <a:lnTo>
                    <a:pt x="88" y="472"/>
                  </a:lnTo>
                  <a:lnTo>
                    <a:pt x="64" y="482"/>
                  </a:lnTo>
                  <a:lnTo>
                    <a:pt x="88" y="494"/>
                  </a:lnTo>
                  <a:lnTo>
                    <a:pt x="121" y="529"/>
                  </a:lnTo>
                  <a:lnTo>
                    <a:pt x="157" y="534"/>
                  </a:lnTo>
                  <a:lnTo>
                    <a:pt x="181" y="519"/>
                  </a:lnTo>
                  <a:lnTo>
                    <a:pt x="245" y="566"/>
                  </a:lnTo>
                  <a:lnTo>
                    <a:pt x="266" y="549"/>
                  </a:lnTo>
                  <a:lnTo>
                    <a:pt x="315" y="547"/>
                  </a:lnTo>
                  <a:lnTo>
                    <a:pt x="333" y="534"/>
                  </a:lnTo>
                  <a:lnTo>
                    <a:pt x="349" y="497"/>
                  </a:lnTo>
                  <a:lnTo>
                    <a:pt x="364" y="462"/>
                  </a:lnTo>
                  <a:lnTo>
                    <a:pt x="419" y="477"/>
                  </a:lnTo>
                  <a:close/>
                </a:path>
              </a:pathLst>
            </a:custGeom>
            <a:solidFill>
              <a:srgbClr val="FFFFFF"/>
            </a:solidFill>
            <a:ln w="11176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24" name="Group 23"/>
            <p:cNvGrpSpPr>
              <a:grpSpLocks/>
            </p:cNvGrpSpPr>
            <p:nvPr/>
          </p:nvGrpSpPr>
          <p:grpSpPr bwMode="auto">
            <a:xfrm>
              <a:off x="2900363" y="6935788"/>
              <a:ext cx="1897062" cy="1370012"/>
              <a:chOff x="1954" y="4684"/>
              <a:chExt cx="1195" cy="930"/>
            </a:xfrm>
          </p:grpSpPr>
          <p:sp>
            <p:nvSpPr>
              <p:cNvPr id="28" name="Freeform 24"/>
              <p:cNvSpPr>
                <a:spLocks/>
              </p:cNvSpPr>
              <p:nvPr/>
            </p:nvSpPr>
            <p:spPr bwMode="auto">
              <a:xfrm>
                <a:off x="1954" y="4853"/>
                <a:ext cx="1195" cy="761"/>
              </a:xfrm>
              <a:custGeom>
                <a:avLst/>
                <a:gdLst>
                  <a:gd name="T0" fmla="*/ 1195 w 1195"/>
                  <a:gd name="T1" fmla="*/ 22 h 761"/>
                  <a:gd name="T2" fmla="*/ 1130 w 1195"/>
                  <a:gd name="T3" fmla="*/ 149 h 761"/>
                  <a:gd name="T4" fmla="*/ 1063 w 1195"/>
                  <a:gd name="T5" fmla="*/ 268 h 761"/>
                  <a:gd name="T6" fmla="*/ 1052 w 1195"/>
                  <a:gd name="T7" fmla="*/ 341 h 761"/>
                  <a:gd name="T8" fmla="*/ 998 w 1195"/>
                  <a:gd name="T9" fmla="*/ 415 h 761"/>
                  <a:gd name="T10" fmla="*/ 1037 w 1195"/>
                  <a:gd name="T11" fmla="*/ 490 h 761"/>
                  <a:gd name="T12" fmla="*/ 1057 w 1195"/>
                  <a:gd name="T13" fmla="*/ 557 h 761"/>
                  <a:gd name="T14" fmla="*/ 1076 w 1195"/>
                  <a:gd name="T15" fmla="*/ 599 h 761"/>
                  <a:gd name="T16" fmla="*/ 1008 w 1195"/>
                  <a:gd name="T17" fmla="*/ 683 h 761"/>
                  <a:gd name="T18" fmla="*/ 1003 w 1195"/>
                  <a:gd name="T19" fmla="*/ 746 h 761"/>
                  <a:gd name="T20" fmla="*/ 959 w 1195"/>
                  <a:gd name="T21" fmla="*/ 761 h 761"/>
                  <a:gd name="T22" fmla="*/ 915 w 1195"/>
                  <a:gd name="T23" fmla="*/ 726 h 761"/>
                  <a:gd name="T24" fmla="*/ 835 w 1195"/>
                  <a:gd name="T25" fmla="*/ 716 h 761"/>
                  <a:gd name="T26" fmla="*/ 796 w 1195"/>
                  <a:gd name="T27" fmla="*/ 698 h 761"/>
                  <a:gd name="T28" fmla="*/ 752 w 1195"/>
                  <a:gd name="T29" fmla="*/ 676 h 761"/>
                  <a:gd name="T30" fmla="*/ 737 w 1195"/>
                  <a:gd name="T31" fmla="*/ 641 h 761"/>
                  <a:gd name="T32" fmla="*/ 708 w 1195"/>
                  <a:gd name="T33" fmla="*/ 594 h 761"/>
                  <a:gd name="T34" fmla="*/ 615 w 1195"/>
                  <a:gd name="T35" fmla="*/ 519 h 761"/>
                  <a:gd name="T36" fmla="*/ 546 w 1195"/>
                  <a:gd name="T37" fmla="*/ 519 h 761"/>
                  <a:gd name="T38" fmla="*/ 473 w 1195"/>
                  <a:gd name="T39" fmla="*/ 482 h 761"/>
                  <a:gd name="T40" fmla="*/ 419 w 1195"/>
                  <a:gd name="T41" fmla="*/ 452 h 761"/>
                  <a:gd name="T42" fmla="*/ 354 w 1195"/>
                  <a:gd name="T43" fmla="*/ 447 h 761"/>
                  <a:gd name="T44" fmla="*/ 310 w 1195"/>
                  <a:gd name="T45" fmla="*/ 398 h 761"/>
                  <a:gd name="T46" fmla="*/ 284 w 1195"/>
                  <a:gd name="T47" fmla="*/ 378 h 761"/>
                  <a:gd name="T48" fmla="*/ 233 w 1195"/>
                  <a:gd name="T49" fmla="*/ 341 h 761"/>
                  <a:gd name="T50" fmla="*/ 186 w 1195"/>
                  <a:gd name="T51" fmla="*/ 298 h 761"/>
                  <a:gd name="T52" fmla="*/ 153 w 1195"/>
                  <a:gd name="T53" fmla="*/ 296 h 761"/>
                  <a:gd name="T54" fmla="*/ 98 w 1195"/>
                  <a:gd name="T55" fmla="*/ 306 h 761"/>
                  <a:gd name="T56" fmla="*/ 75 w 1195"/>
                  <a:gd name="T57" fmla="*/ 268 h 761"/>
                  <a:gd name="T58" fmla="*/ 36 w 1195"/>
                  <a:gd name="T59" fmla="*/ 254 h 761"/>
                  <a:gd name="T60" fmla="*/ 36 w 1195"/>
                  <a:gd name="T61" fmla="*/ 234 h 761"/>
                  <a:gd name="T62" fmla="*/ 0 w 1195"/>
                  <a:gd name="T63" fmla="*/ 184 h 761"/>
                  <a:gd name="T64" fmla="*/ 26 w 1195"/>
                  <a:gd name="T65" fmla="*/ 152 h 761"/>
                  <a:gd name="T66" fmla="*/ 10 w 1195"/>
                  <a:gd name="T67" fmla="*/ 122 h 761"/>
                  <a:gd name="T68" fmla="*/ 31 w 1195"/>
                  <a:gd name="T69" fmla="*/ 80 h 761"/>
                  <a:gd name="T70" fmla="*/ 135 w 1195"/>
                  <a:gd name="T71" fmla="*/ 32 h 761"/>
                  <a:gd name="T72" fmla="*/ 189 w 1195"/>
                  <a:gd name="T73" fmla="*/ 70 h 761"/>
                  <a:gd name="T74" fmla="*/ 228 w 1195"/>
                  <a:gd name="T75" fmla="*/ 22 h 761"/>
                  <a:gd name="T76" fmla="*/ 365 w 1195"/>
                  <a:gd name="T77" fmla="*/ 42 h 761"/>
                  <a:gd name="T78" fmla="*/ 419 w 1195"/>
                  <a:gd name="T79" fmla="*/ 85 h 761"/>
                  <a:gd name="T80" fmla="*/ 453 w 1195"/>
                  <a:gd name="T81" fmla="*/ 85 h 761"/>
                  <a:gd name="T82" fmla="*/ 535 w 1195"/>
                  <a:gd name="T83" fmla="*/ 122 h 761"/>
                  <a:gd name="T84" fmla="*/ 605 w 1195"/>
                  <a:gd name="T85" fmla="*/ 89 h 761"/>
                  <a:gd name="T86" fmla="*/ 675 w 1195"/>
                  <a:gd name="T87" fmla="*/ 112 h 761"/>
                  <a:gd name="T88" fmla="*/ 739 w 1195"/>
                  <a:gd name="T89" fmla="*/ 107 h 761"/>
                  <a:gd name="T90" fmla="*/ 812 w 1195"/>
                  <a:gd name="T91" fmla="*/ 99 h 761"/>
                  <a:gd name="T92" fmla="*/ 884 w 1195"/>
                  <a:gd name="T93" fmla="*/ 65 h 761"/>
                  <a:gd name="T94" fmla="*/ 964 w 1195"/>
                  <a:gd name="T95" fmla="*/ 47 h 761"/>
                  <a:gd name="T96" fmla="*/ 1037 w 1195"/>
                  <a:gd name="T97" fmla="*/ 47 h 761"/>
                  <a:gd name="T98" fmla="*/ 1086 w 1195"/>
                  <a:gd name="T99" fmla="*/ 10 h 761"/>
                  <a:gd name="T100" fmla="*/ 1151 w 1195"/>
                  <a:gd name="T101" fmla="*/ 17 h 76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195" h="761">
                    <a:moveTo>
                      <a:pt x="1184" y="0"/>
                    </a:moveTo>
                    <a:lnTo>
                      <a:pt x="1195" y="22"/>
                    </a:lnTo>
                    <a:lnTo>
                      <a:pt x="1151" y="89"/>
                    </a:lnTo>
                    <a:lnTo>
                      <a:pt x="1130" y="149"/>
                    </a:lnTo>
                    <a:lnTo>
                      <a:pt x="1096" y="206"/>
                    </a:lnTo>
                    <a:lnTo>
                      <a:pt x="1063" y="268"/>
                    </a:lnTo>
                    <a:lnTo>
                      <a:pt x="1042" y="288"/>
                    </a:lnTo>
                    <a:lnTo>
                      <a:pt x="1052" y="341"/>
                    </a:lnTo>
                    <a:lnTo>
                      <a:pt x="988" y="378"/>
                    </a:lnTo>
                    <a:lnTo>
                      <a:pt x="998" y="415"/>
                    </a:lnTo>
                    <a:lnTo>
                      <a:pt x="998" y="457"/>
                    </a:lnTo>
                    <a:lnTo>
                      <a:pt x="1037" y="490"/>
                    </a:lnTo>
                    <a:lnTo>
                      <a:pt x="1032" y="514"/>
                    </a:lnTo>
                    <a:lnTo>
                      <a:pt x="1057" y="557"/>
                    </a:lnTo>
                    <a:lnTo>
                      <a:pt x="1076" y="567"/>
                    </a:lnTo>
                    <a:lnTo>
                      <a:pt x="1076" y="599"/>
                    </a:lnTo>
                    <a:lnTo>
                      <a:pt x="1014" y="656"/>
                    </a:lnTo>
                    <a:lnTo>
                      <a:pt x="1008" y="683"/>
                    </a:lnTo>
                    <a:lnTo>
                      <a:pt x="1014" y="716"/>
                    </a:lnTo>
                    <a:lnTo>
                      <a:pt x="1003" y="746"/>
                    </a:lnTo>
                    <a:lnTo>
                      <a:pt x="977" y="761"/>
                    </a:lnTo>
                    <a:lnTo>
                      <a:pt x="959" y="761"/>
                    </a:lnTo>
                    <a:lnTo>
                      <a:pt x="933" y="741"/>
                    </a:lnTo>
                    <a:lnTo>
                      <a:pt x="915" y="726"/>
                    </a:lnTo>
                    <a:lnTo>
                      <a:pt x="884" y="726"/>
                    </a:lnTo>
                    <a:lnTo>
                      <a:pt x="835" y="716"/>
                    </a:lnTo>
                    <a:lnTo>
                      <a:pt x="817" y="718"/>
                    </a:lnTo>
                    <a:lnTo>
                      <a:pt x="796" y="698"/>
                    </a:lnTo>
                    <a:lnTo>
                      <a:pt x="773" y="676"/>
                    </a:lnTo>
                    <a:lnTo>
                      <a:pt x="752" y="676"/>
                    </a:lnTo>
                    <a:lnTo>
                      <a:pt x="737" y="666"/>
                    </a:lnTo>
                    <a:lnTo>
                      <a:pt x="737" y="641"/>
                    </a:lnTo>
                    <a:lnTo>
                      <a:pt x="727" y="609"/>
                    </a:lnTo>
                    <a:lnTo>
                      <a:pt x="708" y="594"/>
                    </a:lnTo>
                    <a:lnTo>
                      <a:pt x="675" y="562"/>
                    </a:lnTo>
                    <a:lnTo>
                      <a:pt x="615" y="519"/>
                    </a:lnTo>
                    <a:lnTo>
                      <a:pt x="582" y="519"/>
                    </a:lnTo>
                    <a:lnTo>
                      <a:pt x="546" y="519"/>
                    </a:lnTo>
                    <a:lnTo>
                      <a:pt x="517" y="500"/>
                    </a:lnTo>
                    <a:lnTo>
                      <a:pt x="473" y="482"/>
                    </a:lnTo>
                    <a:lnTo>
                      <a:pt x="458" y="467"/>
                    </a:lnTo>
                    <a:lnTo>
                      <a:pt x="419" y="452"/>
                    </a:lnTo>
                    <a:lnTo>
                      <a:pt x="375" y="447"/>
                    </a:lnTo>
                    <a:lnTo>
                      <a:pt x="354" y="447"/>
                    </a:lnTo>
                    <a:lnTo>
                      <a:pt x="321" y="410"/>
                    </a:lnTo>
                    <a:lnTo>
                      <a:pt x="310" y="398"/>
                    </a:lnTo>
                    <a:lnTo>
                      <a:pt x="287" y="395"/>
                    </a:lnTo>
                    <a:lnTo>
                      <a:pt x="284" y="378"/>
                    </a:lnTo>
                    <a:lnTo>
                      <a:pt x="261" y="341"/>
                    </a:lnTo>
                    <a:lnTo>
                      <a:pt x="233" y="341"/>
                    </a:lnTo>
                    <a:lnTo>
                      <a:pt x="207" y="331"/>
                    </a:lnTo>
                    <a:lnTo>
                      <a:pt x="186" y="298"/>
                    </a:lnTo>
                    <a:lnTo>
                      <a:pt x="178" y="296"/>
                    </a:lnTo>
                    <a:lnTo>
                      <a:pt x="153" y="296"/>
                    </a:lnTo>
                    <a:lnTo>
                      <a:pt x="124" y="306"/>
                    </a:lnTo>
                    <a:lnTo>
                      <a:pt x="98" y="306"/>
                    </a:lnTo>
                    <a:lnTo>
                      <a:pt x="75" y="288"/>
                    </a:lnTo>
                    <a:lnTo>
                      <a:pt x="75" y="268"/>
                    </a:lnTo>
                    <a:lnTo>
                      <a:pt x="65" y="246"/>
                    </a:lnTo>
                    <a:lnTo>
                      <a:pt x="36" y="254"/>
                    </a:lnTo>
                    <a:lnTo>
                      <a:pt x="26" y="244"/>
                    </a:lnTo>
                    <a:lnTo>
                      <a:pt x="36" y="234"/>
                    </a:lnTo>
                    <a:lnTo>
                      <a:pt x="0" y="206"/>
                    </a:lnTo>
                    <a:lnTo>
                      <a:pt x="0" y="184"/>
                    </a:lnTo>
                    <a:lnTo>
                      <a:pt x="10" y="169"/>
                    </a:lnTo>
                    <a:lnTo>
                      <a:pt x="26" y="152"/>
                    </a:lnTo>
                    <a:lnTo>
                      <a:pt x="26" y="137"/>
                    </a:lnTo>
                    <a:lnTo>
                      <a:pt x="10" y="122"/>
                    </a:lnTo>
                    <a:lnTo>
                      <a:pt x="16" y="99"/>
                    </a:lnTo>
                    <a:lnTo>
                      <a:pt x="31" y="80"/>
                    </a:lnTo>
                    <a:lnTo>
                      <a:pt x="103" y="27"/>
                    </a:lnTo>
                    <a:lnTo>
                      <a:pt x="135" y="32"/>
                    </a:lnTo>
                    <a:lnTo>
                      <a:pt x="145" y="47"/>
                    </a:lnTo>
                    <a:lnTo>
                      <a:pt x="189" y="70"/>
                    </a:lnTo>
                    <a:lnTo>
                      <a:pt x="212" y="47"/>
                    </a:lnTo>
                    <a:lnTo>
                      <a:pt x="228" y="22"/>
                    </a:lnTo>
                    <a:lnTo>
                      <a:pt x="359" y="22"/>
                    </a:lnTo>
                    <a:lnTo>
                      <a:pt x="365" y="42"/>
                    </a:lnTo>
                    <a:lnTo>
                      <a:pt x="409" y="65"/>
                    </a:lnTo>
                    <a:lnTo>
                      <a:pt x="419" y="85"/>
                    </a:lnTo>
                    <a:lnTo>
                      <a:pt x="437" y="94"/>
                    </a:lnTo>
                    <a:lnTo>
                      <a:pt x="453" y="85"/>
                    </a:lnTo>
                    <a:lnTo>
                      <a:pt x="507" y="112"/>
                    </a:lnTo>
                    <a:lnTo>
                      <a:pt x="535" y="122"/>
                    </a:lnTo>
                    <a:lnTo>
                      <a:pt x="566" y="112"/>
                    </a:lnTo>
                    <a:lnTo>
                      <a:pt x="605" y="89"/>
                    </a:lnTo>
                    <a:lnTo>
                      <a:pt x="639" y="89"/>
                    </a:lnTo>
                    <a:lnTo>
                      <a:pt x="675" y="112"/>
                    </a:lnTo>
                    <a:lnTo>
                      <a:pt x="698" y="117"/>
                    </a:lnTo>
                    <a:lnTo>
                      <a:pt x="739" y="107"/>
                    </a:lnTo>
                    <a:lnTo>
                      <a:pt x="783" y="112"/>
                    </a:lnTo>
                    <a:lnTo>
                      <a:pt x="812" y="99"/>
                    </a:lnTo>
                    <a:lnTo>
                      <a:pt x="845" y="89"/>
                    </a:lnTo>
                    <a:lnTo>
                      <a:pt x="884" y="65"/>
                    </a:lnTo>
                    <a:lnTo>
                      <a:pt x="915" y="52"/>
                    </a:lnTo>
                    <a:lnTo>
                      <a:pt x="964" y="47"/>
                    </a:lnTo>
                    <a:lnTo>
                      <a:pt x="1003" y="52"/>
                    </a:lnTo>
                    <a:lnTo>
                      <a:pt x="1037" y="47"/>
                    </a:lnTo>
                    <a:lnTo>
                      <a:pt x="1070" y="17"/>
                    </a:lnTo>
                    <a:lnTo>
                      <a:pt x="1086" y="10"/>
                    </a:lnTo>
                    <a:lnTo>
                      <a:pt x="1107" y="17"/>
                    </a:lnTo>
                    <a:lnTo>
                      <a:pt x="1151" y="17"/>
                    </a:lnTo>
                    <a:lnTo>
                      <a:pt x="1184" y="0"/>
                    </a:lnTo>
                    <a:close/>
                  </a:path>
                </a:pathLst>
              </a:custGeom>
              <a:noFill/>
              <a:ln w="1117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grpSp>
            <p:nvGrpSpPr>
              <p:cNvPr id="29" name="Group 25"/>
              <p:cNvGrpSpPr>
                <a:grpSpLocks/>
              </p:cNvGrpSpPr>
              <p:nvPr/>
            </p:nvGrpSpPr>
            <p:grpSpPr bwMode="auto">
              <a:xfrm>
                <a:off x="2831" y="4684"/>
                <a:ext cx="93" cy="122"/>
                <a:chOff x="2831" y="4684"/>
                <a:chExt cx="93" cy="122"/>
              </a:xfrm>
            </p:grpSpPr>
            <p:sp>
              <p:nvSpPr>
                <p:cNvPr id="30" name="Freeform 26"/>
                <p:cNvSpPr>
                  <a:spLocks/>
                </p:cNvSpPr>
                <p:nvPr/>
              </p:nvSpPr>
              <p:spPr bwMode="auto">
                <a:xfrm>
                  <a:off x="2867" y="4711"/>
                  <a:ext cx="41" cy="45"/>
                </a:xfrm>
                <a:custGeom>
                  <a:avLst/>
                  <a:gdLst>
                    <a:gd name="T0" fmla="*/ 41 w 41"/>
                    <a:gd name="T1" fmla="*/ 8 h 45"/>
                    <a:gd name="T2" fmla="*/ 18 w 41"/>
                    <a:gd name="T3" fmla="*/ 0 h 45"/>
                    <a:gd name="T4" fmla="*/ 0 w 41"/>
                    <a:gd name="T5" fmla="*/ 3 h 45"/>
                    <a:gd name="T6" fmla="*/ 2 w 41"/>
                    <a:gd name="T7" fmla="*/ 28 h 45"/>
                    <a:gd name="T8" fmla="*/ 26 w 41"/>
                    <a:gd name="T9" fmla="*/ 45 h 45"/>
                    <a:gd name="T10" fmla="*/ 41 w 41"/>
                    <a:gd name="T11" fmla="*/ 8 h 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1" h="45">
                      <a:moveTo>
                        <a:pt x="41" y="8"/>
                      </a:moveTo>
                      <a:lnTo>
                        <a:pt x="18" y="0"/>
                      </a:lnTo>
                      <a:lnTo>
                        <a:pt x="0" y="3"/>
                      </a:lnTo>
                      <a:lnTo>
                        <a:pt x="2" y="28"/>
                      </a:lnTo>
                      <a:lnTo>
                        <a:pt x="26" y="45"/>
                      </a:lnTo>
                      <a:lnTo>
                        <a:pt x="41" y="8"/>
                      </a:lnTo>
                      <a:close/>
                    </a:path>
                  </a:pathLst>
                </a:custGeom>
                <a:noFill/>
                <a:ln w="11176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31" name="Freeform 27"/>
                <p:cNvSpPr>
                  <a:spLocks/>
                </p:cNvSpPr>
                <p:nvPr/>
              </p:nvSpPr>
              <p:spPr bwMode="auto">
                <a:xfrm>
                  <a:off x="2831" y="4684"/>
                  <a:ext cx="41" cy="40"/>
                </a:xfrm>
                <a:custGeom>
                  <a:avLst/>
                  <a:gdLst>
                    <a:gd name="T0" fmla="*/ 38 w 41"/>
                    <a:gd name="T1" fmla="*/ 0 h 40"/>
                    <a:gd name="T2" fmla="*/ 0 w 41"/>
                    <a:gd name="T3" fmla="*/ 3 h 40"/>
                    <a:gd name="T4" fmla="*/ 25 w 41"/>
                    <a:gd name="T5" fmla="*/ 40 h 40"/>
                    <a:gd name="T6" fmla="*/ 41 w 41"/>
                    <a:gd name="T7" fmla="*/ 22 h 40"/>
                    <a:gd name="T8" fmla="*/ 38 w 41"/>
                    <a:gd name="T9" fmla="*/ 0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" h="40">
                      <a:moveTo>
                        <a:pt x="38" y="0"/>
                      </a:moveTo>
                      <a:lnTo>
                        <a:pt x="0" y="3"/>
                      </a:lnTo>
                      <a:lnTo>
                        <a:pt x="25" y="40"/>
                      </a:lnTo>
                      <a:lnTo>
                        <a:pt x="41" y="22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noFill/>
                <a:ln w="11176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32" name="Freeform 28"/>
                <p:cNvSpPr>
                  <a:spLocks/>
                </p:cNvSpPr>
                <p:nvPr/>
              </p:nvSpPr>
              <p:spPr bwMode="auto">
                <a:xfrm>
                  <a:off x="2882" y="4766"/>
                  <a:ext cx="42" cy="40"/>
                </a:xfrm>
                <a:custGeom>
                  <a:avLst/>
                  <a:gdLst>
                    <a:gd name="T0" fmla="*/ 42 w 42"/>
                    <a:gd name="T1" fmla="*/ 12 h 40"/>
                    <a:gd name="T2" fmla="*/ 13 w 42"/>
                    <a:gd name="T3" fmla="*/ 0 h 40"/>
                    <a:gd name="T4" fmla="*/ 0 w 42"/>
                    <a:gd name="T5" fmla="*/ 12 h 40"/>
                    <a:gd name="T6" fmla="*/ 34 w 42"/>
                    <a:gd name="T7" fmla="*/ 40 h 40"/>
                    <a:gd name="T8" fmla="*/ 42 w 42"/>
                    <a:gd name="T9" fmla="*/ 12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2" h="40">
                      <a:moveTo>
                        <a:pt x="42" y="12"/>
                      </a:moveTo>
                      <a:lnTo>
                        <a:pt x="13" y="0"/>
                      </a:lnTo>
                      <a:lnTo>
                        <a:pt x="0" y="12"/>
                      </a:lnTo>
                      <a:lnTo>
                        <a:pt x="34" y="40"/>
                      </a:lnTo>
                      <a:lnTo>
                        <a:pt x="42" y="12"/>
                      </a:lnTo>
                      <a:close/>
                    </a:path>
                  </a:pathLst>
                </a:custGeom>
                <a:noFill/>
                <a:ln w="11176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</p:grpSp>
        <p:sp>
          <p:nvSpPr>
            <p:cNvPr id="25" name="Freeform 29"/>
            <p:cNvSpPr>
              <a:spLocks/>
            </p:cNvSpPr>
            <p:nvPr/>
          </p:nvSpPr>
          <p:spPr bwMode="auto">
            <a:xfrm>
              <a:off x="1119188" y="4924425"/>
              <a:ext cx="973137" cy="1662113"/>
            </a:xfrm>
            <a:custGeom>
              <a:avLst/>
              <a:gdLst>
                <a:gd name="T0" fmla="*/ 2147483647 w 613"/>
                <a:gd name="T1" fmla="*/ 2147483647 h 1125"/>
                <a:gd name="T2" fmla="*/ 2147483647 w 613"/>
                <a:gd name="T3" fmla="*/ 2147483647 h 1125"/>
                <a:gd name="T4" fmla="*/ 2147483647 w 613"/>
                <a:gd name="T5" fmla="*/ 2147483647 h 1125"/>
                <a:gd name="T6" fmla="*/ 2147483647 w 613"/>
                <a:gd name="T7" fmla="*/ 2147483647 h 1125"/>
                <a:gd name="T8" fmla="*/ 2147483647 w 613"/>
                <a:gd name="T9" fmla="*/ 2147483647 h 1125"/>
                <a:gd name="T10" fmla="*/ 2147483647 w 613"/>
                <a:gd name="T11" fmla="*/ 2147483647 h 1125"/>
                <a:gd name="T12" fmla="*/ 2147483647 w 613"/>
                <a:gd name="T13" fmla="*/ 2147483647 h 1125"/>
                <a:gd name="T14" fmla="*/ 2147483647 w 613"/>
                <a:gd name="T15" fmla="*/ 2147483647 h 1125"/>
                <a:gd name="T16" fmla="*/ 2147483647 w 613"/>
                <a:gd name="T17" fmla="*/ 2147483647 h 1125"/>
                <a:gd name="T18" fmla="*/ 2147483647 w 613"/>
                <a:gd name="T19" fmla="*/ 2147483647 h 1125"/>
                <a:gd name="T20" fmla="*/ 2147483647 w 613"/>
                <a:gd name="T21" fmla="*/ 2147483647 h 1125"/>
                <a:gd name="T22" fmla="*/ 2147483647 w 613"/>
                <a:gd name="T23" fmla="*/ 2147483647 h 1125"/>
                <a:gd name="T24" fmla="*/ 2147483647 w 613"/>
                <a:gd name="T25" fmla="*/ 2147483647 h 1125"/>
                <a:gd name="T26" fmla="*/ 2147483647 w 613"/>
                <a:gd name="T27" fmla="*/ 2147483647 h 1125"/>
                <a:gd name="T28" fmla="*/ 2147483647 w 613"/>
                <a:gd name="T29" fmla="*/ 2147483647 h 1125"/>
                <a:gd name="T30" fmla="*/ 2147483647 w 613"/>
                <a:gd name="T31" fmla="*/ 2147483647 h 1125"/>
                <a:gd name="T32" fmla="*/ 2147483647 w 613"/>
                <a:gd name="T33" fmla="*/ 2147483647 h 1125"/>
                <a:gd name="T34" fmla="*/ 2147483647 w 613"/>
                <a:gd name="T35" fmla="*/ 2147483647 h 1125"/>
                <a:gd name="T36" fmla="*/ 2147483647 w 613"/>
                <a:gd name="T37" fmla="*/ 2147483647 h 1125"/>
                <a:gd name="T38" fmla="*/ 2147483647 w 613"/>
                <a:gd name="T39" fmla="*/ 2147483647 h 1125"/>
                <a:gd name="T40" fmla="*/ 2147483647 w 613"/>
                <a:gd name="T41" fmla="*/ 2147483647 h 1125"/>
                <a:gd name="T42" fmla="*/ 2147483647 w 613"/>
                <a:gd name="T43" fmla="*/ 2147483647 h 1125"/>
                <a:gd name="T44" fmla="*/ 2147483647 w 613"/>
                <a:gd name="T45" fmla="*/ 2147483647 h 1125"/>
                <a:gd name="T46" fmla="*/ 2147483647 w 613"/>
                <a:gd name="T47" fmla="*/ 2147483647 h 1125"/>
                <a:gd name="T48" fmla="*/ 2147483647 w 613"/>
                <a:gd name="T49" fmla="*/ 2147483647 h 1125"/>
                <a:gd name="T50" fmla="*/ 2147483647 w 613"/>
                <a:gd name="T51" fmla="*/ 2147483647 h 1125"/>
                <a:gd name="T52" fmla="*/ 2147483647 w 613"/>
                <a:gd name="T53" fmla="*/ 2147483647 h 1125"/>
                <a:gd name="T54" fmla="*/ 2147483647 w 613"/>
                <a:gd name="T55" fmla="*/ 2147483647 h 1125"/>
                <a:gd name="T56" fmla="*/ 2147483647 w 613"/>
                <a:gd name="T57" fmla="*/ 2147483647 h 1125"/>
                <a:gd name="T58" fmla="*/ 2147483647 w 613"/>
                <a:gd name="T59" fmla="*/ 2147483647 h 1125"/>
                <a:gd name="T60" fmla="*/ 2147483647 w 613"/>
                <a:gd name="T61" fmla="*/ 2147483647 h 1125"/>
                <a:gd name="T62" fmla="*/ 2147483647 w 613"/>
                <a:gd name="T63" fmla="*/ 2147483647 h 1125"/>
                <a:gd name="T64" fmla="*/ 2147483647 w 613"/>
                <a:gd name="T65" fmla="*/ 2147483647 h 1125"/>
                <a:gd name="T66" fmla="*/ 2147483647 w 613"/>
                <a:gd name="T67" fmla="*/ 2147483647 h 1125"/>
                <a:gd name="T68" fmla="*/ 2147483647 w 613"/>
                <a:gd name="T69" fmla="*/ 2147483647 h 1125"/>
                <a:gd name="T70" fmla="*/ 2147483647 w 613"/>
                <a:gd name="T71" fmla="*/ 2147483647 h 1125"/>
                <a:gd name="T72" fmla="*/ 2147483647 w 613"/>
                <a:gd name="T73" fmla="*/ 2147483647 h 1125"/>
                <a:gd name="T74" fmla="*/ 2147483647 w 613"/>
                <a:gd name="T75" fmla="*/ 2147483647 h 1125"/>
                <a:gd name="T76" fmla="*/ 2147483647 w 613"/>
                <a:gd name="T77" fmla="*/ 2147483647 h 1125"/>
                <a:gd name="T78" fmla="*/ 2147483647 w 613"/>
                <a:gd name="T79" fmla="*/ 2147483647 h 1125"/>
                <a:gd name="T80" fmla="*/ 2147483647 w 613"/>
                <a:gd name="T81" fmla="*/ 2147483647 h 112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13" h="1125">
                  <a:moveTo>
                    <a:pt x="49" y="116"/>
                  </a:moveTo>
                  <a:lnTo>
                    <a:pt x="20" y="136"/>
                  </a:lnTo>
                  <a:lnTo>
                    <a:pt x="20" y="169"/>
                  </a:lnTo>
                  <a:lnTo>
                    <a:pt x="28" y="193"/>
                  </a:lnTo>
                  <a:lnTo>
                    <a:pt x="8" y="221"/>
                  </a:lnTo>
                  <a:lnTo>
                    <a:pt x="18" y="248"/>
                  </a:lnTo>
                  <a:lnTo>
                    <a:pt x="8" y="283"/>
                  </a:lnTo>
                  <a:lnTo>
                    <a:pt x="20" y="290"/>
                  </a:lnTo>
                  <a:lnTo>
                    <a:pt x="62" y="283"/>
                  </a:lnTo>
                  <a:lnTo>
                    <a:pt x="75" y="320"/>
                  </a:lnTo>
                  <a:lnTo>
                    <a:pt x="88" y="377"/>
                  </a:lnTo>
                  <a:lnTo>
                    <a:pt x="83" y="420"/>
                  </a:lnTo>
                  <a:lnTo>
                    <a:pt x="103" y="457"/>
                  </a:lnTo>
                  <a:lnTo>
                    <a:pt x="93" y="494"/>
                  </a:lnTo>
                  <a:lnTo>
                    <a:pt x="88" y="514"/>
                  </a:lnTo>
                  <a:lnTo>
                    <a:pt x="88" y="546"/>
                  </a:lnTo>
                  <a:lnTo>
                    <a:pt x="62" y="574"/>
                  </a:lnTo>
                  <a:lnTo>
                    <a:pt x="62" y="611"/>
                  </a:lnTo>
                  <a:lnTo>
                    <a:pt x="62" y="636"/>
                  </a:lnTo>
                  <a:lnTo>
                    <a:pt x="83" y="663"/>
                  </a:lnTo>
                  <a:lnTo>
                    <a:pt x="88" y="688"/>
                  </a:lnTo>
                  <a:lnTo>
                    <a:pt x="88" y="720"/>
                  </a:lnTo>
                  <a:lnTo>
                    <a:pt x="54" y="750"/>
                  </a:lnTo>
                  <a:lnTo>
                    <a:pt x="44" y="767"/>
                  </a:lnTo>
                  <a:lnTo>
                    <a:pt x="39" y="810"/>
                  </a:lnTo>
                  <a:lnTo>
                    <a:pt x="28" y="825"/>
                  </a:lnTo>
                  <a:lnTo>
                    <a:pt x="10" y="835"/>
                  </a:lnTo>
                  <a:lnTo>
                    <a:pt x="8" y="887"/>
                  </a:lnTo>
                  <a:lnTo>
                    <a:pt x="0" y="929"/>
                  </a:lnTo>
                  <a:lnTo>
                    <a:pt x="18" y="951"/>
                  </a:lnTo>
                  <a:lnTo>
                    <a:pt x="44" y="984"/>
                  </a:lnTo>
                  <a:lnTo>
                    <a:pt x="64" y="999"/>
                  </a:lnTo>
                  <a:lnTo>
                    <a:pt x="80" y="1041"/>
                  </a:lnTo>
                  <a:lnTo>
                    <a:pt x="83" y="1088"/>
                  </a:lnTo>
                  <a:lnTo>
                    <a:pt x="103" y="1108"/>
                  </a:lnTo>
                  <a:lnTo>
                    <a:pt x="126" y="1083"/>
                  </a:lnTo>
                  <a:lnTo>
                    <a:pt x="147" y="1083"/>
                  </a:lnTo>
                  <a:lnTo>
                    <a:pt x="196" y="1125"/>
                  </a:lnTo>
                  <a:lnTo>
                    <a:pt x="220" y="1088"/>
                  </a:lnTo>
                  <a:lnTo>
                    <a:pt x="263" y="1063"/>
                  </a:lnTo>
                  <a:lnTo>
                    <a:pt x="289" y="1051"/>
                  </a:lnTo>
                  <a:lnTo>
                    <a:pt x="274" y="1014"/>
                  </a:lnTo>
                  <a:lnTo>
                    <a:pt x="269" y="984"/>
                  </a:lnTo>
                  <a:lnTo>
                    <a:pt x="307" y="989"/>
                  </a:lnTo>
                  <a:lnTo>
                    <a:pt x="354" y="971"/>
                  </a:lnTo>
                  <a:lnTo>
                    <a:pt x="377" y="1009"/>
                  </a:lnTo>
                  <a:lnTo>
                    <a:pt x="398" y="1014"/>
                  </a:lnTo>
                  <a:lnTo>
                    <a:pt x="450" y="1036"/>
                  </a:lnTo>
                  <a:lnTo>
                    <a:pt x="465" y="1026"/>
                  </a:lnTo>
                  <a:lnTo>
                    <a:pt x="460" y="852"/>
                  </a:lnTo>
                  <a:lnTo>
                    <a:pt x="494" y="748"/>
                  </a:lnTo>
                  <a:lnTo>
                    <a:pt x="535" y="584"/>
                  </a:lnTo>
                  <a:lnTo>
                    <a:pt x="540" y="484"/>
                  </a:lnTo>
                  <a:lnTo>
                    <a:pt x="602" y="427"/>
                  </a:lnTo>
                  <a:lnTo>
                    <a:pt x="613" y="405"/>
                  </a:lnTo>
                  <a:lnTo>
                    <a:pt x="592" y="377"/>
                  </a:lnTo>
                  <a:lnTo>
                    <a:pt x="584" y="335"/>
                  </a:lnTo>
                  <a:lnTo>
                    <a:pt x="579" y="295"/>
                  </a:lnTo>
                  <a:lnTo>
                    <a:pt x="550" y="253"/>
                  </a:lnTo>
                  <a:lnTo>
                    <a:pt x="569" y="216"/>
                  </a:lnTo>
                  <a:lnTo>
                    <a:pt x="530" y="183"/>
                  </a:lnTo>
                  <a:lnTo>
                    <a:pt x="530" y="94"/>
                  </a:lnTo>
                  <a:lnTo>
                    <a:pt x="496" y="69"/>
                  </a:lnTo>
                  <a:lnTo>
                    <a:pt x="504" y="37"/>
                  </a:lnTo>
                  <a:lnTo>
                    <a:pt x="465" y="27"/>
                  </a:lnTo>
                  <a:lnTo>
                    <a:pt x="442" y="37"/>
                  </a:lnTo>
                  <a:lnTo>
                    <a:pt x="421" y="0"/>
                  </a:lnTo>
                  <a:lnTo>
                    <a:pt x="377" y="42"/>
                  </a:lnTo>
                  <a:lnTo>
                    <a:pt x="372" y="64"/>
                  </a:lnTo>
                  <a:lnTo>
                    <a:pt x="344" y="74"/>
                  </a:lnTo>
                  <a:lnTo>
                    <a:pt x="328" y="69"/>
                  </a:lnTo>
                  <a:lnTo>
                    <a:pt x="300" y="101"/>
                  </a:lnTo>
                  <a:lnTo>
                    <a:pt x="295" y="121"/>
                  </a:lnTo>
                  <a:lnTo>
                    <a:pt x="245" y="159"/>
                  </a:lnTo>
                  <a:lnTo>
                    <a:pt x="230" y="149"/>
                  </a:lnTo>
                  <a:lnTo>
                    <a:pt x="196" y="154"/>
                  </a:lnTo>
                  <a:lnTo>
                    <a:pt x="181" y="178"/>
                  </a:lnTo>
                  <a:lnTo>
                    <a:pt x="147" y="201"/>
                  </a:lnTo>
                  <a:lnTo>
                    <a:pt x="114" y="193"/>
                  </a:lnTo>
                  <a:lnTo>
                    <a:pt x="88" y="169"/>
                  </a:lnTo>
                  <a:lnTo>
                    <a:pt x="72" y="169"/>
                  </a:lnTo>
                  <a:lnTo>
                    <a:pt x="49" y="154"/>
                  </a:lnTo>
                  <a:lnTo>
                    <a:pt x="49" y="116"/>
                  </a:lnTo>
                  <a:close/>
                </a:path>
              </a:pathLst>
            </a:custGeom>
            <a:solidFill>
              <a:srgbClr val="FFFFFF"/>
            </a:solidFill>
            <a:ln w="11176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6" name="Text Box 44"/>
            <p:cNvSpPr txBox="1">
              <a:spLocks noChangeArrowheads="1"/>
            </p:cNvSpPr>
            <p:nvPr/>
          </p:nvSpPr>
          <p:spPr bwMode="auto">
            <a:xfrm>
              <a:off x="5248275" y="6403975"/>
              <a:ext cx="61912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5155408" y="3739951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cxnSp>
        <p:nvCxnSpPr>
          <p:cNvPr id="43" name="Connettore 1 42"/>
          <p:cNvCxnSpPr/>
          <p:nvPr/>
        </p:nvCxnSpPr>
        <p:spPr bwMode="auto">
          <a:xfrm flipH="1">
            <a:off x="1835696" y="1494309"/>
            <a:ext cx="751070" cy="4225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Connettore 1 43"/>
          <p:cNvCxnSpPr/>
          <p:nvPr/>
        </p:nvCxnSpPr>
        <p:spPr bwMode="auto">
          <a:xfrm flipH="1" flipV="1">
            <a:off x="1835696" y="1301303"/>
            <a:ext cx="82307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Connettore 1 45"/>
          <p:cNvCxnSpPr/>
          <p:nvPr/>
        </p:nvCxnSpPr>
        <p:spPr bwMode="auto">
          <a:xfrm flipH="1">
            <a:off x="3247313" y="1454051"/>
            <a:ext cx="82307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Connettore 1 47"/>
          <p:cNvCxnSpPr/>
          <p:nvPr/>
        </p:nvCxnSpPr>
        <p:spPr bwMode="auto">
          <a:xfrm flipH="1">
            <a:off x="3694853" y="2720804"/>
            <a:ext cx="82307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Connettore 1 48"/>
          <p:cNvCxnSpPr/>
          <p:nvPr/>
        </p:nvCxnSpPr>
        <p:spPr bwMode="auto">
          <a:xfrm flipH="1">
            <a:off x="4436364" y="3163599"/>
            <a:ext cx="82307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Connettore 1 49"/>
          <p:cNvCxnSpPr/>
          <p:nvPr/>
        </p:nvCxnSpPr>
        <p:spPr bwMode="auto">
          <a:xfrm flipH="1">
            <a:off x="3442573" y="3101413"/>
            <a:ext cx="88900" cy="2737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Connettore 1 50"/>
          <p:cNvCxnSpPr/>
          <p:nvPr/>
        </p:nvCxnSpPr>
        <p:spPr bwMode="auto">
          <a:xfrm flipH="1">
            <a:off x="2655495" y="2954189"/>
            <a:ext cx="82307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Connettore 1 51"/>
          <p:cNvCxnSpPr/>
          <p:nvPr/>
        </p:nvCxnSpPr>
        <p:spPr bwMode="auto">
          <a:xfrm flipH="1">
            <a:off x="5985685" y="3815515"/>
            <a:ext cx="82307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Connettore 1 52"/>
          <p:cNvCxnSpPr/>
          <p:nvPr/>
        </p:nvCxnSpPr>
        <p:spPr bwMode="auto">
          <a:xfrm flipH="1">
            <a:off x="4211960" y="4198227"/>
            <a:ext cx="82307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CasellaDiTesto 53"/>
          <p:cNvSpPr txBox="1"/>
          <p:nvPr/>
        </p:nvSpPr>
        <p:spPr>
          <a:xfrm>
            <a:off x="1675793" y="1047939"/>
            <a:ext cx="997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Villadossola</a:t>
            </a:r>
            <a:endParaRPr lang="en-US" sz="1200" dirty="0"/>
          </a:p>
        </p:txBody>
      </p:sp>
      <p:cxnSp>
        <p:nvCxnSpPr>
          <p:cNvPr id="56" name="Connettore 1 55"/>
          <p:cNvCxnSpPr/>
          <p:nvPr/>
        </p:nvCxnSpPr>
        <p:spPr bwMode="auto">
          <a:xfrm flipH="1">
            <a:off x="1115616" y="1916832"/>
            <a:ext cx="7200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CasellaDiTesto 56"/>
          <p:cNvSpPr txBox="1"/>
          <p:nvPr/>
        </p:nvSpPr>
        <p:spPr>
          <a:xfrm>
            <a:off x="755576" y="1648077"/>
            <a:ext cx="1224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Pieve Vergonte</a:t>
            </a:r>
            <a:endParaRPr lang="en-US" sz="1200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3315849" y="1171785"/>
            <a:ext cx="80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Bergamo</a:t>
            </a:r>
            <a:endParaRPr lang="en-US" sz="1200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3694853" y="2454673"/>
            <a:ext cx="713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Volterra</a:t>
            </a:r>
            <a:endParaRPr lang="en-US" sz="1200" dirty="0"/>
          </a:p>
        </p:txBody>
      </p:sp>
      <p:sp>
        <p:nvSpPr>
          <p:cNvPr id="60" name="CasellaDiTesto 59"/>
          <p:cNvSpPr txBox="1"/>
          <p:nvPr/>
        </p:nvSpPr>
        <p:spPr>
          <a:xfrm>
            <a:off x="2622036" y="2677190"/>
            <a:ext cx="8226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Piombino</a:t>
            </a:r>
            <a:endParaRPr lang="en-US" sz="1200" dirty="0"/>
          </a:p>
        </p:txBody>
      </p:sp>
      <p:cxnSp>
        <p:nvCxnSpPr>
          <p:cNvPr id="63" name="Connettore 1 62"/>
          <p:cNvCxnSpPr/>
          <p:nvPr/>
        </p:nvCxnSpPr>
        <p:spPr bwMode="auto">
          <a:xfrm flipH="1">
            <a:off x="2477576" y="3375162"/>
            <a:ext cx="9649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CasellaDiTesto 63"/>
          <p:cNvSpPr txBox="1"/>
          <p:nvPr/>
        </p:nvSpPr>
        <p:spPr>
          <a:xfrm>
            <a:off x="2549434" y="3098163"/>
            <a:ext cx="7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Follonica</a:t>
            </a:r>
            <a:endParaRPr lang="en-US" sz="1200" dirty="0"/>
          </a:p>
        </p:txBody>
      </p:sp>
      <p:sp>
        <p:nvSpPr>
          <p:cNvPr id="65" name="CasellaDiTesto 64"/>
          <p:cNvSpPr txBox="1"/>
          <p:nvPr/>
        </p:nvSpPr>
        <p:spPr>
          <a:xfrm>
            <a:off x="4495228" y="2858508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Spoleto</a:t>
            </a:r>
            <a:endParaRPr lang="en-US" sz="1200" dirty="0"/>
          </a:p>
        </p:txBody>
      </p:sp>
      <p:sp>
        <p:nvSpPr>
          <p:cNvPr id="66" name="CasellaDiTesto 65"/>
          <p:cNvSpPr txBox="1"/>
          <p:nvPr/>
        </p:nvSpPr>
        <p:spPr>
          <a:xfrm>
            <a:off x="6112866" y="3546300"/>
            <a:ext cx="1035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Manfredonia</a:t>
            </a:r>
            <a:endParaRPr lang="en-US" sz="1200" dirty="0"/>
          </a:p>
        </p:txBody>
      </p:sp>
      <p:sp>
        <p:nvSpPr>
          <p:cNvPr id="67" name="CasellaDiTesto 66"/>
          <p:cNvSpPr txBox="1"/>
          <p:nvPr/>
        </p:nvSpPr>
        <p:spPr>
          <a:xfrm>
            <a:off x="4175692" y="3911504"/>
            <a:ext cx="6174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Napoli</a:t>
            </a:r>
            <a:endParaRPr lang="en-US" sz="1200" dirty="0"/>
          </a:p>
        </p:txBody>
      </p:sp>
      <p:sp>
        <p:nvSpPr>
          <p:cNvPr id="69" name="CasellaDiTesto 68"/>
          <p:cNvSpPr txBox="1"/>
          <p:nvPr/>
        </p:nvSpPr>
        <p:spPr>
          <a:xfrm>
            <a:off x="452554" y="6568642"/>
            <a:ext cx="1864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accent2"/>
                </a:solidFill>
              </a:rPr>
              <a:t>Fonte: </a:t>
            </a:r>
            <a:r>
              <a:rPr lang="it-IT" sz="1400" dirty="0" err="1" smtClean="0">
                <a:solidFill>
                  <a:schemeClr val="accent2"/>
                </a:solidFill>
              </a:rPr>
              <a:t>Federchimica</a:t>
            </a:r>
            <a:endParaRPr lang="it-IT" sz="1400" dirty="0" smtClean="0">
              <a:solidFill>
                <a:schemeClr val="accent2"/>
              </a:solidFill>
            </a:endParaRPr>
          </a:p>
        </p:txBody>
      </p:sp>
      <p:cxnSp>
        <p:nvCxnSpPr>
          <p:cNvPr id="70" name="Connettore 1 69"/>
          <p:cNvCxnSpPr/>
          <p:nvPr/>
        </p:nvCxnSpPr>
        <p:spPr bwMode="auto">
          <a:xfrm>
            <a:off x="377864" y="860504"/>
            <a:ext cx="8707988" cy="0"/>
          </a:xfrm>
          <a:prstGeom prst="line">
            <a:avLst/>
          </a:prstGeom>
          <a:solidFill>
            <a:schemeClr val="accent2"/>
          </a:solidFill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" name="CasellaDiTesto 81"/>
          <p:cNvSpPr txBox="1"/>
          <p:nvPr/>
        </p:nvSpPr>
        <p:spPr>
          <a:xfrm>
            <a:off x="7884368" y="1408787"/>
            <a:ext cx="992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latin typeface="+mj-lt"/>
              </a:rPr>
              <a:t>Raccordi</a:t>
            </a:r>
          </a:p>
          <a:p>
            <a:r>
              <a:rPr lang="it-IT" sz="1600" dirty="0" smtClean="0">
                <a:latin typeface="+mj-lt"/>
              </a:rPr>
              <a:t>Scali</a:t>
            </a:r>
            <a:endParaRPr lang="it-IT" sz="1600" dirty="0">
              <a:latin typeface="+mj-lt"/>
            </a:endParaRPr>
          </a:p>
        </p:txBody>
      </p:sp>
      <p:sp>
        <p:nvSpPr>
          <p:cNvPr id="71" name="Rettangolo 70"/>
          <p:cNvSpPr/>
          <p:nvPr/>
        </p:nvSpPr>
        <p:spPr bwMode="auto">
          <a:xfrm>
            <a:off x="7573201" y="1494309"/>
            <a:ext cx="322766" cy="150003"/>
          </a:xfrm>
          <a:prstGeom prst="rect">
            <a:avLst/>
          </a:prstGeom>
          <a:pattFill prst="wdDnDiag">
            <a:fgClr>
              <a:schemeClr val="accent5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2" name="Rettangolo 71"/>
          <p:cNvSpPr/>
          <p:nvPr/>
        </p:nvSpPr>
        <p:spPr bwMode="auto">
          <a:xfrm>
            <a:off x="7573201" y="1765358"/>
            <a:ext cx="322766" cy="150003"/>
          </a:xfrm>
          <a:prstGeom prst="rect">
            <a:avLst/>
          </a:prstGeom>
          <a:pattFill prst="wdDnDiag">
            <a:fgClr>
              <a:srgbClr val="FCA778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481771" y="1052736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Problemi di:</a:t>
            </a:r>
            <a:endParaRPr lang="it-IT" dirty="0"/>
          </a:p>
        </p:txBody>
      </p:sp>
      <p:sp>
        <p:nvSpPr>
          <p:cNvPr id="68" name="Rettangolo 67"/>
          <p:cNvSpPr/>
          <p:nvPr/>
        </p:nvSpPr>
        <p:spPr bwMode="auto">
          <a:xfrm>
            <a:off x="2524907" y="1476252"/>
            <a:ext cx="322766" cy="273873"/>
          </a:xfrm>
          <a:prstGeom prst="rect">
            <a:avLst/>
          </a:prstGeom>
          <a:pattFill prst="wdDnDiag">
            <a:fgClr>
              <a:schemeClr val="accent5">
                <a:lumMod val="75000"/>
              </a:schemeClr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3" name="Rettangolo 72"/>
          <p:cNvSpPr/>
          <p:nvPr/>
        </p:nvSpPr>
        <p:spPr bwMode="auto">
          <a:xfrm>
            <a:off x="4958820" y="4085901"/>
            <a:ext cx="322766" cy="273873"/>
          </a:xfrm>
          <a:prstGeom prst="rect">
            <a:avLst/>
          </a:prstGeom>
          <a:pattFill prst="wdDnDiag">
            <a:fgClr>
              <a:schemeClr val="accent5">
                <a:lumMod val="75000"/>
              </a:schemeClr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4E521D-2EB9-43D6-BB12-015A74730A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0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DERCHIMICA PPoint preset">
  <a:themeElements>
    <a:clrScheme name="FEDERCHIMICA PPoint prese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EDERCHIMICA PPoint prese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EDERCHIMICA PPoint prese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ERCHIMICA PPoint prese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ERCHIMICA PPoint prese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ERCHIMICA PPoint prese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ERCHIMICA PPoint prese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ERCHIMICA PPoint prese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ERCHIMICA PPoint prese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ERCHIMICA PPoint prese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ERCHIMICA PPoint prese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ERCHIMICA PPoint prese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ERCHIMICA PPoint prese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ERCHIMICA PPoint prese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2264</TotalTime>
  <Words>1154</Words>
  <Application>Microsoft Office PowerPoint</Application>
  <PresentationFormat>Presentazione su schermo (4:3)</PresentationFormat>
  <Paragraphs>193</Paragraphs>
  <Slides>18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FEDERCHIMICA PPoint preset</vt:lpstr>
      <vt:lpstr>"Problemi e opportunità per l‘Industria Chimica dal trasporto ferroviario"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dell’attenzione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 Belinghieri</dc:creator>
  <cp:lastModifiedBy>Francesca Belinghieri</cp:lastModifiedBy>
  <cp:revision>159</cp:revision>
  <dcterms:created xsi:type="dcterms:W3CDTF">2016-07-01T09:03:04Z</dcterms:created>
  <dcterms:modified xsi:type="dcterms:W3CDTF">2017-09-25T07:33:56Z</dcterms:modified>
</cp:coreProperties>
</file>